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5" r:id="rId4"/>
    <p:sldMasterId id="2147483726" r:id="rId5"/>
    <p:sldMasterId id="2147483728" r:id="rId6"/>
  </p:sldMasterIdLst>
  <p:notesMasterIdLst>
    <p:notesMasterId r:id="rId20"/>
  </p:notesMasterIdLst>
  <p:sldIdLst>
    <p:sldId id="264" r:id="rId7"/>
    <p:sldId id="256" r:id="rId8"/>
    <p:sldId id="257" r:id="rId9"/>
    <p:sldId id="266" r:id="rId10"/>
    <p:sldId id="260" r:id="rId11"/>
    <p:sldId id="270" r:id="rId12"/>
    <p:sldId id="261" r:id="rId13"/>
    <p:sldId id="262" r:id="rId14"/>
    <p:sldId id="258" r:id="rId15"/>
    <p:sldId id="267" r:id="rId16"/>
    <p:sldId id="268" r:id="rId17"/>
    <p:sldId id="269" r:id="rId18"/>
    <p:sldId id="265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aramond" panose="02020404030301010803" pitchFamily="18" charset="0"/>
      <p:regular r:id="rId25"/>
      <p:bold r:id="rId26"/>
      <p:italic r:id="rId27"/>
    </p:embeddedFont>
    <p:embeddedFont>
      <p:font typeface="Goudy Old Style" panose="02020502050305020303" pitchFamily="18" charset="0"/>
      <p:regular r:id="rId28"/>
      <p:bold r:id="rId29"/>
      <p:italic r:id="rId30"/>
    </p:embeddedFont>
    <p:embeddedFont>
      <p:font typeface="Hanken Grotesk" panose="020B0604020202020204" charset="0"/>
      <p:regular r:id="rId31"/>
      <p:bold r:id="rId32"/>
      <p:italic r:id="rId33"/>
      <p:boldItalic r:id="rId34"/>
    </p:embeddedFont>
    <p:embeddedFont>
      <p:font typeface="Hanken Grotesk SemiBold" panose="020B0604020202020204" charset="0"/>
      <p:regular r:id="rId35"/>
      <p:bold r:id="rId36"/>
      <p:italic r:id="rId37"/>
      <p:boldItalic r:id="rId38"/>
    </p:embeddedFont>
    <p:embeddedFont>
      <p:font typeface="Inconsolata" pitchFamily="1" charset="0"/>
      <p:regular r:id="rId39"/>
      <p:bold r:id="rId40"/>
    </p:embeddedFont>
    <p:embeddedFont>
      <p:font typeface="Inter" panose="020B0604020202020204" charset="0"/>
      <p:regular r:id="rId41"/>
      <p:bold r:id="rId42"/>
    </p:embeddedFont>
    <p:embeddedFont>
      <p:font typeface="Lora" pitchFamily="2" charset="0"/>
      <p:regular r:id="rId43"/>
      <p:bold r:id="rId44"/>
      <p:italic r:id="rId45"/>
      <p:boldItalic r:id="rId46"/>
    </p:embeddedFont>
    <p:embeddedFont>
      <p:font typeface="Lora SemiBold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9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81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font" Target="fonts/font9.fntdata"/><Relationship Id="rId11" Type="http://schemas.openxmlformats.org/officeDocument/2006/relationships/slide" Target="slides/slide5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SLIDES_API30241057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SLIDES_API30241057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SLIDES_API302410579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SLIDES_API302410579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SLIDES_API302410579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SLIDES_API302410579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SLIDES_API302410579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SLIDES_API302410579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SLIDES_API302410579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SLIDES_API302410579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SLIDES_API114526208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SLIDES_API114526208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SLIDES_API302410579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SLIDES_API302410579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9322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SLIDES_API302410579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SLIDES_API302410579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5237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SLIDES_API302410579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SLIDES_API302410579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us Light">
  <p:cSld name="CUSTOM_2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3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">
  <p:cSld name="CUSTOM_3_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body" idx="1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2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 1">
  <p:cSld name="CUSTOM_3_2_3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2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3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3">
  <p:cSld name="CUSTOM_3_2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8" name="Google Shape;78;p20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2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2">
  <p:cSld name="CUSTOM_3_2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2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87" name="Google Shape;87;p21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21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91" name="Google Shape;91;p21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4">
    <p:bg>
      <p:bgPr>
        <a:solidFill>
          <a:schemeClr val="lt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95" name="Google Shape;95;p22"/>
          <p:cNvCxnSpPr/>
          <p:nvPr/>
        </p:nvCxnSpPr>
        <p:spPr>
          <a:xfrm rot="10800000" flipH="1">
            <a:off x="4572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22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2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2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2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3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01" name="Google Shape;101;p22"/>
          <p:cNvCxnSpPr/>
          <p:nvPr/>
        </p:nvCxnSpPr>
        <p:spPr>
          <a:xfrm rot="10800000" flipH="1">
            <a:off x="60168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22"/>
          <p:cNvCxnSpPr/>
          <p:nvPr/>
        </p:nvCxnSpPr>
        <p:spPr>
          <a:xfrm rot="10800000" flipH="1">
            <a:off x="32370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">
  <p:cSld name="CUSTOM_3_2_1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2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3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4">
  <p:cSld name="CUSTOM_3_2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10" name="Google Shape;110;p24"/>
          <p:cNvSpPr/>
          <p:nvPr/>
        </p:nvSpPr>
        <p:spPr>
          <a:xfrm>
            <a:off x="6893399" y="1597025"/>
            <a:ext cx="916800" cy="916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2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1" name="Google Shape;111;p24"/>
          <p:cNvSpPr/>
          <p:nvPr/>
        </p:nvSpPr>
        <p:spPr>
          <a:xfrm>
            <a:off x="4113597" y="1597025"/>
            <a:ext cx="916800" cy="916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2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2" name="Google Shape;112;p24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2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body" idx="2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body" idx="3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5">
  <p:cSld name="CUSTOM_3_2_1_1_1">
    <p:bg>
      <p:bgPr>
        <a:solidFill>
          <a:schemeClr val="lt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>
            <a:spLocks noGrp="1"/>
          </p:cNvSpPr>
          <p:nvPr>
            <p:ph type="body" idx="1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5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800" b="1" dirty="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9" name="Google Shape;119;p2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body" idx="2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800" b="1" dirty="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800" b="1" dirty="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3" name="Google Shape;123;p25"/>
          <p:cNvSpPr txBox="1">
            <a:spLocks noGrp="1"/>
          </p:cNvSpPr>
          <p:nvPr>
            <p:ph type="body" idx="3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">
  <p:cSld name="CUSTOM_3_2_1_1_1_1">
    <p:bg>
      <p:bgPr>
        <a:solidFill>
          <a:schemeClr val="lt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dirty="0"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126" name="Google Shape;126;p26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" name="Google Shape;127;p2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body" idx="1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2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3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6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" name="Google Shape;132;p26"/>
          <p:cNvSpPr txBox="1">
            <a:spLocks noGrp="1"/>
          </p:cNvSpPr>
          <p:nvPr>
            <p:ph type="subTitle" idx="4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5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ubTitle" idx="6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">
  <p:cSld name="CUSTOM_3_2_1_1_1_1_1"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body" idx="2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3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4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5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ubTitle" idx="6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">
  <p:cSld name="CUSTOM_3_2_1_1_1_1_1_1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subTitle" idx="1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2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3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body" idx="4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5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6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1">
  <p:cSld name="CUSTOM_3_2_1_1_1_1_1_1_1">
    <p:bg>
      <p:bgPr>
        <a:solidFill>
          <a:schemeClr val="lt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body" idx="1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subTitle" idx="2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9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 cap="flat" cmpd="sng">
            <a:solidFill>
              <a:schemeClr val="lt1">
                <a:alpha val="498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body" idx="3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9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 cap="flat" cmpd="sng">
            <a:solidFill>
              <a:schemeClr val="lt1">
                <a:alpha val="498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9"/>
          <p:cNvSpPr txBox="1">
            <a:spLocks noGrp="1"/>
          </p:cNvSpPr>
          <p:nvPr>
            <p:ph type="subTitle" idx="4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 cap="flat" cmpd="sng">
            <a:solidFill>
              <a:schemeClr val="lt1">
                <a:alpha val="498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9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29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5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body" idx="6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3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2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4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1">
  <p:cSld name="CUSTOM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>
            <a:spLocks noGrp="1"/>
          </p:cNvSpPr>
          <p:nvPr>
            <p:ph type="pic" idx="2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31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2">
  <p:cSld name="CUSTOM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32"/>
          <p:cNvSpPr txBox="1">
            <a:spLocks noGrp="1"/>
          </p:cNvSpPr>
          <p:nvPr>
            <p:ph type="body" idx="1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3">
  <p:cSld name="CUSTOM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33"/>
          <p:cNvSpPr txBox="1">
            <a:spLocks noGrp="1"/>
          </p:cNvSpPr>
          <p:nvPr>
            <p:ph type="body" idx="1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3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subTitle" idx="2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body" idx="4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>
            <a:spLocks noGrp="1"/>
          </p:cNvSpPr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52" name="Google Shape;352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2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55" name="Google Shape;355;p62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us Light">
  <p:cSld name="CUSTOM_2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58" name="Google Shape;358;p63"/>
          <p:cNvSpPr txBox="1">
            <a:spLocks noGrp="1"/>
          </p:cNvSpPr>
          <p:nvPr>
            <p:ph type="subTitle" idx="1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3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61" name="Google Shape;361;p64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">
  <p:cSld name="CUSTOM_3_2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5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65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p6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66" name="Google Shape;366;p65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 1">
  <p:cSld name="CUSTOM_3_2_3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6"/>
          <p:cNvSpPr txBox="1">
            <a:spLocks noGrp="1"/>
          </p:cNvSpPr>
          <p:nvPr>
            <p:ph type="body" idx="1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66"/>
          <p:cNvSpPr txBox="1">
            <a:spLocks noGrp="1"/>
          </p:cNvSpPr>
          <p:nvPr>
            <p:ph type="body" idx="2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6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71" name="Google Shape;371;p66"/>
          <p:cNvSpPr txBox="1">
            <a:spLocks noGrp="1"/>
          </p:cNvSpPr>
          <p:nvPr>
            <p:ph type="body" idx="3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3">
  <p:cSld name="CUSTOM_3_2_2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7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67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5" name="Google Shape;375;p6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76" name="Google Shape;376;p67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67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78" name="Google Shape;378;p67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79" name="Google Shape;379;p67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2">
  <p:cSld name="CUSTOM_3_2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8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68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68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6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cxnSp>
        <p:nvCxnSpPr>
          <p:cNvPr id="385" name="Google Shape;385;p68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68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68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4">
    <p:bg>
      <p:bgPr>
        <a:solidFill>
          <a:schemeClr val="lt2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>
            <a:spLocks noGrp="1"/>
          </p:cNvSpPr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69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69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69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3" name="Google Shape;393;p69"/>
          <p:cNvCxnSpPr/>
          <p:nvPr/>
        </p:nvCxnSpPr>
        <p:spPr>
          <a:xfrm rot="10800000" flipH="1">
            <a:off x="4572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69"/>
          <p:cNvCxnSpPr/>
          <p:nvPr/>
        </p:nvCxnSpPr>
        <p:spPr>
          <a:xfrm rot="10800000" flipH="1">
            <a:off x="32370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69"/>
          <p:cNvCxnSpPr/>
          <p:nvPr/>
        </p:nvCxnSpPr>
        <p:spPr>
          <a:xfrm rot="10800000" flipH="1">
            <a:off x="60168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" name="Google Shape;396;p69"/>
          <p:cNvSpPr txBox="1">
            <a:spLocks noGrp="1"/>
          </p:cNvSpPr>
          <p:nvPr>
            <p:ph type="body" idx="1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7" name="Google Shape;397;p69"/>
          <p:cNvSpPr txBox="1">
            <a:spLocks noGrp="1"/>
          </p:cNvSpPr>
          <p:nvPr>
            <p:ph type="body" idx="2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p69"/>
          <p:cNvSpPr txBox="1">
            <a:spLocks noGrp="1"/>
          </p:cNvSpPr>
          <p:nvPr>
            <p:ph type="body" idx="3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">
  <p:cSld name="CUSTOM_3_2_1_2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0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1" name="Google Shape;401;p70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2" name="Google Shape;402;p70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3" name="Google Shape;403;p7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4">
  <p:cSld name="CUSTOM_3_2_1_1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1"/>
          <p:cNvSpPr txBox="1">
            <a:spLocks noGrp="1"/>
          </p:cNvSpPr>
          <p:nvPr>
            <p:ph type="body" idx="1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6" name="Google Shape;406;p71"/>
          <p:cNvSpPr txBox="1">
            <a:spLocks noGrp="1"/>
          </p:cNvSpPr>
          <p:nvPr>
            <p:ph type="body" idx="2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71"/>
          <p:cNvSpPr txBox="1">
            <a:spLocks noGrp="1"/>
          </p:cNvSpPr>
          <p:nvPr>
            <p:ph type="body" idx="3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71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2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09" name="Google Shape;409;p71"/>
          <p:cNvSpPr/>
          <p:nvPr/>
        </p:nvSpPr>
        <p:spPr>
          <a:xfrm>
            <a:off x="4113597" y="1597025"/>
            <a:ext cx="916800" cy="916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2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0" name="Google Shape;410;p71"/>
          <p:cNvSpPr/>
          <p:nvPr/>
        </p:nvSpPr>
        <p:spPr>
          <a:xfrm>
            <a:off x="6893399" y="1597025"/>
            <a:ext cx="916800" cy="916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2800" b="1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1" name="Google Shape;411;p7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5">
  <p:cSld name="CUSTOM_3_2_1_1_1">
    <p:bg>
      <p:bgPr>
        <a:solidFill>
          <a:schemeClr val="lt2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2"/>
          <p:cNvSpPr txBox="1">
            <a:spLocks noGrp="1"/>
          </p:cNvSpPr>
          <p:nvPr>
            <p:ph type="body" idx="1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7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15" name="Google Shape;415;p72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800" b="1" dirty="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6" name="Google Shape;416;p72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800" b="1" dirty="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7" name="Google Shape;417;p72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800" b="1" dirty="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8" name="Google Shape;418;p72"/>
          <p:cNvSpPr txBox="1">
            <a:spLocks noGrp="1"/>
          </p:cNvSpPr>
          <p:nvPr>
            <p:ph type="body" idx="2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9" name="Google Shape;419;p72"/>
          <p:cNvSpPr txBox="1">
            <a:spLocks noGrp="1"/>
          </p:cNvSpPr>
          <p:nvPr>
            <p:ph type="body" idx="3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">
  <p:cSld name="CUSTOM_3_2_1_1_1_1">
    <p:bg>
      <p:bgPr>
        <a:solidFill>
          <a:schemeClr val="lt2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3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73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dirty="0"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423" name="Google Shape;423;p73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4" name="Google Shape;424;p73"/>
          <p:cNvSpPr txBox="1">
            <a:spLocks noGrp="1"/>
          </p:cNvSpPr>
          <p:nvPr>
            <p:ph type="body" idx="1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73"/>
          <p:cNvSpPr txBox="1">
            <a:spLocks noGrp="1"/>
          </p:cNvSpPr>
          <p:nvPr>
            <p:ph type="body" idx="2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6" name="Google Shape;426;p73"/>
          <p:cNvSpPr txBox="1">
            <a:spLocks noGrp="1"/>
          </p:cNvSpPr>
          <p:nvPr>
            <p:ph type="body" idx="3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73"/>
          <p:cNvSpPr txBox="1">
            <a:spLocks noGrp="1"/>
          </p:cNvSpPr>
          <p:nvPr>
            <p:ph type="subTitle" idx="4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73"/>
          <p:cNvSpPr txBox="1">
            <a:spLocks noGrp="1"/>
          </p:cNvSpPr>
          <p:nvPr>
            <p:ph type="subTitle" idx="5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73"/>
          <p:cNvSpPr txBox="1">
            <a:spLocks noGrp="1"/>
          </p:cNvSpPr>
          <p:nvPr>
            <p:ph type="subTitle" idx="6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7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">
  <p:cSld name="CUSTOM_3_2_1_1_1_1_1">
    <p:bg>
      <p:bgPr>
        <a:solidFill>
          <a:schemeClr val="lt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4"/>
          <p:cNvSpPr txBox="1">
            <a:spLocks noGrp="1"/>
          </p:cNvSpPr>
          <p:nvPr>
            <p:ph type="body" idx="1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74"/>
          <p:cNvSpPr txBox="1">
            <a:spLocks noGrp="1"/>
          </p:cNvSpPr>
          <p:nvPr>
            <p:ph type="subTitle" idx="2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7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35" name="Google Shape;435;p74"/>
          <p:cNvSpPr txBox="1">
            <a:spLocks noGrp="1"/>
          </p:cNvSpPr>
          <p:nvPr>
            <p:ph type="body" idx="3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6" name="Google Shape;436;p74"/>
          <p:cNvSpPr txBox="1">
            <a:spLocks noGrp="1"/>
          </p:cNvSpPr>
          <p:nvPr>
            <p:ph type="subTitle" idx="4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74"/>
          <p:cNvSpPr txBox="1">
            <a:spLocks noGrp="1"/>
          </p:cNvSpPr>
          <p:nvPr>
            <p:ph type="body" idx="5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74"/>
          <p:cNvSpPr txBox="1">
            <a:spLocks noGrp="1"/>
          </p:cNvSpPr>
          <p:nvPr>
            <p:ph type="subTitle" idx="6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spcFirstLastPara="1" wrap="square" lIns="137150" tIns="182875" rIns="137150" bIns="91425" anchor="t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">
  <p:cSld name="CUSTOM_3_2_1_1_1_1_1_1">
    <p:bg>
      <p:bgPr>
        <a:solidFill>
          <a:schemeClr val="lt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5"/>
          <p:cNvSpPr txBox="1">
            <a:spLocks noGrp="1"/>
          </p:cNvSpPr>
          <p:nvPr>
            <p:ph type="body" idx="1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1" name="Google Shape;441;p75"/>
          <p:cNvSpPr txBox="1">
            <a:spLocks noGrp="1"/>
          </p:cNvSpPr>
          <p:nvPr>
            <p:ph type="body" idx="2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75"/>
          <p:cNvSpPr txBox="1">
            <a:spLocks noGrp="1"/>
          </p:cNvSpPr>
          <p:nvPr>
            <p:ph type="subTitle" idx="3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75"/>
          <p:cNvSpPr txBox="1">
            <a:spLocks noGrp="1"/>
          </p:cNvSpPr>
          <p:nvPr>
            <p:ph type="subTitle" idx="4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75"/>
          <p:cNvSpPr txBox="1">
            <a:spLocks noGrp="1"/>
          </p:cNvSpPr>
          <p:nvPr>
            <p:ph type="subTitle" idx="5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7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46" name="Google Shape;446;p75"/>
          <p:cNvSpPr txBox="1">
            <a:spLocks noGrp="1"/>
          </p:cNvSpPr>
          <p:nvPr>
            <p:ph type="body" idx="6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1">
  <p:cSld name="CUSTOM_3_2_1_1_1_1_1_1_1">
    <p:bg>
      <p:bgPr>
        <a:solidFill>
          <a:schemeClr val="lt2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6"/>
          <p:cNvSpPr txBox="1">
            <a:spLocks noGrp="1"/>
          </p:cNvSpPr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49" name="Google Shape;449;p76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 cap="flat" cmpd="sng">
            <a:solidFill>
              <a:schemeClr val="lt1">
                <a:alpha val="498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76"/>
          <p:cNvSpPr txBox="1">
            <a:spLocks noGrp="1"/>
          </p:cNvSpPr>
          <p:nvPr>
            <p:ph type="subTitle" idx="1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76"/>
          <p:cNvSpPr txBox="1">
            <a:spLocks noGrp="1"/>
          </p:cNvSpPr>
          <p:nvPr>
            <p:ph type="body" idx="2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2" name="Google Shape;452;p76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 cap="flat" cmpd="sng">
            <a:solidFill>
              <a:schemeClr val="lt1">
                <a:alpha val="498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76"/>
          <p:cNvSpPr txBox="1">
            <a:spLocks noGrp="1"/>
          </p:cNvSpPr>
          <p:nvPr>
            <p:ph type="subTitle" idx="3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76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 cap="flat" cmpd="sng">
            <a:solidFill>
              <a:schemeClr val="lt1">
                <a:alpha val="498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76"/>
          <p:cNvSpPr txBox="1">
            <a:spLocks noGrp="1"/>
          </p:cNvSpPr>
          <p:nvPr>
            <p:ph type="body" idx="4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6" name="Google Shape;456;p76"/>
          <p:cNvSpPr txBox="1">
            <a:spLocks noGrp="1"/>
          </p:cNvSpPr>
          <p:nvPr>
            <p:ph type="body" idx="5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76"/>
          <p:cNvSpPr txBox="1">
            <a:spLocks noGrp="1"/>
          </p:cNvSpPr>
          <p:nvPr>
            <p:ph type="subTitle" idx="6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76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76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0" name="Google Shape;460;p76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3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7"/>
          <p:cNvSpPr txBox="1">
            <a:spLocks noGrp="1"/>
          </p:cNvSpPr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77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4" name="Google Shape;464;p77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77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466" name="Google Shape;466;p77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1">
  <p:cSld name="CUSTOM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78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78"/>
          <p:cNvSpPr>
            <a:spLocks noGrp="1"/>
          </p:cNvSpPr>
          <p:nvPr>
            <p:ph type="pic" idx="2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2">
  <p:cSld name="CUSTOM_1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79"/>
          <p:cNvSpPr txBox="1">
            <a:spLocks noGrp="1"/>
          </p:cNvSpPr>
          <p:nvPr>
            <p:ph type="body" idx="1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4" name="Google Shape;474;p79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3">
  <p:cSld name="CUSTOM_1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80"/>
          <p:cNvSpPr txBox="1">
            <a:spLocks noGrp="1"/>
          </p:cNvSpPr>
          <p:nvPr>
            <p:ph type="body" idx="1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80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3_1_1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81" name="Google Shape;481;p81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81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81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484" name="Google Shape;484;p81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 Layout 3 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9"/>
          <p:cNvSpPr/>
          <p:nvPr/>
        </p:nvSpPr>
        <p:spPr>
          <a:xfrm>
            <a:off x="431725" y="445025"/>
            <a:ext cx="5994600" cy="42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59"/>
          <p:cNvSpPr txBox="1">
            <a:spLocks noGrp="1"/>
          </p:cNvSpPr>
          <p:nvPr>
            <p:ph type="title"/>
          </p:nvPr>
        </p:nvSpPr>
        <p:spPr>
          <a:xfrm>
            <a:off x="639600" y="443850"/>
            <a:ext cx="5711400" cy="9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44" name="Google Shape;344;p59"/>
          <p:cNvSpPr txBox="1">
            <a:spLocks noGrp="1"/>
          </p:cNvSpPr>
          <p:nvPr>
            <p:ph type="body" idx="1"/>
          </p:nvPr>
        </p:nvSpPr>
        <p:spPr>
          <a:xfrm>
            <a:off x="639675" y="2072075"/>
            <a:ext cx="5538900" cy="2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59"/>
          <p:cNvSpPr txBox="1">
            <a:spLocks noGrp="1"/>
          </p:cNvSpPr>
          <p:nvPr>
            <p:ph type="subTitle" idx="2"/>
          </p:nvPr>
        </p:nvSpPr>
        <p:spPr>
          <a:xfrm>
            <a:off x="639600" y="1311975"/>
            <a:ext cx="55389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5981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48" name="Google Shape;348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49" name="Google Shape;349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9" r:id="rId2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kkibum" TargetMode="External"/><Relationship Id="rId7" Type="http://schemas.openxmlformats.org/officeDocument/2006/relationships/hyperlink" Target="https://github.com/AryanCris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YksRocks" TargetMode="Externa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a dark room with a light coming out of the doorway&#10;&#10;Description automatically generated">
            <a:extLst>
              <a:ext uri="{FF2B5EF4-FFF2-40B4-BE49-F238E27FC236}">
                <a16:creationId xmlns:a16="http://schemas.microsoft.com/office/drawing/2014/main" id="{47F0507A-ABB8-0AAD-CF7C-461075760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900AA1-EAA6-C605-6102-4160E9F79F1F}"/>
              </a:ext>
            </a:extLst>
          </p:cNvPr>
          <p:cNvSpPr txBox="1"/>
          <p:nvPr/>
        </p:nvSpPr>
        <p:spPr>
          <a:xfrm>
            <a:off x="6568440" y="3681293"/>
            <a:ext cx="476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Goudy Old Style" panose="02020502050305020303" pitchFamily="18" charset="0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Docs?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55AE5-8B78-88AE-100A-F1B0825D539C}"/>
              </a:ext>
            </a:extLst>
          </p:cNvPr>
          <p:cNvSpPr txBox="1"/>
          <p:nvPr/>
        </p:nvSpPr>
        <p:spPr>
          <a:xfrm>
            <a:off x="4827270" y="3191054"/>
            <a:ext cx="448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Goudy Old Style" panose="02020502050305020303" pitchFamily="18" charset="0"/>
              </a:rPr>
              <a:t>Tired of scrolling  </a:t>
            </a:r>
          </a:p>
        </p:txBody>
      </p:sp>
      <p:pic>
        <p:nvPicPr>
          <p:cNvPr id="9" name="Picture 8" descr="A computer with a screen on">
            <a:extLst>
              <a:ext uri="{FF2B5EF4-FFF2-40B4-BE49-F238E27FC236}">
                <a16:creationId xmlns:a16="http://schemas.microsoft.com/office/drawing/2014/main" id="{49D6DF75-F42B-6173-FFAA-B7F131BEC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157" y="314913"/>
            <a:ext cx="5815243" cy="451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72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8"/>
          <p:cNvSpPr txBox="1">
            <a:spLocks noGrp="1"/>
          </p:cNvSpPr>
          <p:nvPr>
            <p:ph type="subTitle" idx="4294967295"/>
          </p:nvPr>
        </p:nvSpPr>
        <p:spPr>
          <a:xfrm>
            <a:off x="6188400" y="938971"/>
            <a:ext cx="2498400" cy="720300"/>
          </a:xfrm>
          <a:prstGeom prst="rect">
            <a:avLst/>
          </a:prstGeom>
        </p:spPr>
        <p:txBody>
          <a:bodyPr spcFirstLastPara="1" wrap="square" lIns="45700" tIns="0" rIns="137150" bIns="1371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i="0" dirty="0">
                <a:solidFill>
                  <a:schemeClr val="tx1"/>
                </a:solidFill>
                <a:effectLst/>
                <a:latin typeface="Lora SemiBold" panose="020B0604020202020204" charset="0"/>
              </a:rPr>
              <a:t>OCR (Optical Character Recognition)</a:t>
            </a:r>
            <a:r>
              <a:rPr lang="en-IN" sz="1400" b="0" i="0" dirty="0">
                <a:solidFill>
                  <a:schemeClr val="tx1"/>
                </a:solidFill>
                <a:effectLst/>
                <a:latin typeface="Lora SemiBold" panose="020B0604020202020204" charset="0"/>
              </a:rPr>
              <a:t>: </a:t>
            </a:r>
            <a:endParaRPr sz="1400" dirty="0">
              <a:solidFill>
                <a:schemeClr val="tx1"/>
              </a:solidFill>
              <a:latin typeface="Lora SemiBold" panose="020B0604020202020204" charset="0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546" name="Google Shape;546;p88"/>
          <p:cNvSpPr txBox="1">
            <a:spLocks noGrp="1"/>
          </p:cNvSpPr>
          <p:nvPr>
            <p:ph type="body" idx="1"/>
          </p:nvPr>
        </p:nvSpPr>
        <p:spPr>
          <a:xfrm>
            <a:off x="457168" y="1844270"/>
            <a:ext cx="2498400" cy="138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182875" rIns="137150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lang="en-US" sz="1200" b="0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Users can interact with and manage different types of documents within the application including DOCX, XLSX, PPTX, TXT, and more. </a:t>
            </a:r>
            <a:endParaRPr sz="1200" dirty="0">
              <a:solidFill>
                <a:schemeClr val="tx1"/>
              </a:solidFill>
              <a:latin typeface="Garamond" panose="02020404030301010803" pitchFamily="18" charset="0"/>
              <a:ea typeface="Inconsolata"/>
              <a:cs typeface="Inconsolata"/>
              <a:sym typeface="Inconsolata"/>
            </a:endParaRPr>
          </a:p>
        </p:txBody>
      </p:sp>
      <p:sp>
        <p:nvSpPr>
          <p:cNvPr id="547" name="Google Shape;547;p88"/>
          <p:cNvSpPr txBox="1">
            <a:spLocks noGrp="1"/>
          </p:cNvSpPr>
          <p:nvPr>
            <p:ph type="subTitle" idx="4294967295"/>
          </p:nvPr>
        </p:nvSpPr>
        <p:spPr>
          <a:xfrm>
            <a:off x="457180" y="938971"/>
            <a:ext cx="24984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137150" bIns="1371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 dirty="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rPr>
              <a:t>Multi-File Type Support</a:t>
            </a:r>
            <a:endParaRPr sz="1400" dirty="0">
              <a:solidFill>
                <a:schemeClr val="dk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548" name="Google Shape;548;p88"/>
          <p:cNvSpPr txBox="1">
            <a:spLocks noGrp="1"/>
          </p:cNvSpPr>
          <p:nvPr>
            <p:ph type="subTitle" idx="4294967295"/>
          </p:nvPr>
        </p:nvSpPr>
        <p:spPr>
          <a:xfrm>
            <a:off x="3322790" y="938971"/>
            <a:ext cx="24984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137150" bIns="1371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 dirty="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rPr>
              <a:t>Text-to-Speech Conversion</a:t>
            </a:r>
            <a:endParaRPr sz="1400" dirty="0">
              <a:solidFill>
                <a:schemeClr val="dk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549" name="Google Shape;549;p88"/>
          <p:cNvSpPr txBox="1">
            <a:spLocks noGrp="1"/>
          </p:cNvSpPr>
          <p:nvPr>
            <p:ph type="body" idx="3"/>
          </p:nvPr>
        </p:nvSpPr>
        <p:spPr>
          <a:xfrm>
            <a:off x="3322778" y="1844271"/>
            <a:ext cx="2498400" cy="1476994"/>
          </a:xfrm>
          <a:prstGeom prst="rect">
            <a:avLst/>
          </a:prstGeom>
        </p:spPr>
        <p:txBody>
          <a:bodyPr spcFirstLastPara="1" wrap="square" lIns="45700" tIns="18287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 b="0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Implement a text-to-speech feature that can read the content of PDF documents aloud. This can assist users who prefer auditory information or have visual impairments.</a:t>
            </a:r>
            <a:endParaRPr sz="1200" dirty="0">
              <a:solidFill>
                <a:schemeClr val="tx1"/>
              </a:solidFill>
              <a:latin typeface="Garamond" panose="02020404030301010803" pitchFamily="18" charset="0"/>
              <a:ea typeface="Inconsolata"/>
              <a:cs typeface="Inconsolata"/>
              <a:sym typeface="Inconsolata"/>
            </a:endParaRPr>
          </a:p>
        </p:txBody>
      </p:sp>
      <p:sp>
        <p:nvSpPr>
          <p:cNvPr id="550" name="Google Shape;550;p88"/>
          <p:cNvSpPr txBox="1">
            <a:spLocks noGrp="1"/>
          </p:cNvSpPr>
          <p:nvPr>
            <p:ph type="body" idx="2"/>
          </p:nvPr>
        </p:nvSpPr>
        <p:spPr>
          <a:xfrm>
            <a:off x="6188387" y="1844271"/>
            <a:ext cx="2498400" cy="949175"/>
          </a:xfrm>
          <a:prstGeom prst="rect">
            <a:avLst/>
          </a:prstGeom>
        </p:spPr>
        <p:txBody>
          <a:bodyPr spcFirstLastPara="1" wrap="square" lIns="45700" tIns="18287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1200" b="0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Implement OCR technology to extract text from scanned documents or images within PDFs.</a:t>
            </a:r>
          </a:p>
        </p:txBody>
      </p:sp>
      <p:sp>
        <p:nvSpPr>
          <p:cNvPr id="551" name="Google Shape;551;p8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 dirty="0">
                <a:latin typeface="Lora"/>
                <a:ea typeface="Lora"/>
                <a:cs typeface="Lora"/>
                <a:sym typeface="Lora"/>
              </a:rPr>
              <a:t>Future Features</a:t>
            </a:r>
            <a:endParaRPr sz="2520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52" name="Google Shape;552;p88"/>
          <p:cNvCxnSpPr>
            <a:cxnSpLocks/>
          </p:cNvCxnSpPr>
          <p:nvPr/>
        </p:nvCxnSpPr>
        <p:spPr>
          <a:xfrm>
            <a:off x="458438" y="1782496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88"/>
          <p:cNvCxnSpPr/>
          <p:nvPr/>
        </p:nvCxnSpPr>
        <p:spPr>
          <a:xfrm>
            <a:off x="3323866" y="1782496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88"/>
          <p:cNvCxnSpPr/>
          <p:nvPr/>
        </p:nvCxnSpPr>
        <p:spPr>
          <a:xfrm>
            <a:off x="6189414" y="1782496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546;p88">
            <a:extLst>
              <a:ext uri="{FF2B5EF4-FFF2-40B4-BE49-F238E27FC236}">
                <a16:creationId xmlns:a16="http://schemas.microsoft.com/office/drawing/2014/main" id="{5AF1B3A3-EB6B-6E21-E64A-A21C97501D3C}"/>
              </a:ext>
            </a:extLst>
          </p:cNvPr>
          <p:cNvSpPr txBox="1">
            <a:spLocks/>
          </p:cNvSpPr>
          <p:nvPr/>
        </p:nvSpPr>
        <p:spPr>
          <a:xfrm>
            <a:off x="457168" y="3866414"/>
            <a:ext cx="2498400" cy="105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182875" rIns="13715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•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lnSpc>
                <a:spcPct val="105000"/>
              </a:lnSpc>
              <a:spcAft>
                <a:spcPts val="1000"/>
              </a:spcAft>
              <a:buSzPts val="1100"/>
              <a:buFont typeface="Inter"/>
              <a:buNone/>
            </a:pPr>
            <a:r>
              <a:rPr lang="en-US" sz="1200" b="0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Provide the option to sync and store PDF documents in the cloud, allowing users to access their documents from any device.</a:t>
            </a:r>
            <a:endParaRPr lang="en-US" sz="1200" dirty="0">
              <a:solidFill>
                <a:schemeClr val="tx1"/>
              </a:solidFill>
              <a:latin typeface="Garamond" panose="02020404030301010803" pitchFamily="18" charset="0"/>
              <a:ea typeface="Inconsolata"/>
              <a:cs typeface="Inconsolata"/>
              <a:sym typeface="Inconsolata"/>
            </a:endParaRPr>
          </a:p>
        </p:txBody>
      </p:sp>
      <p:sp>
        <p:nvSpPr>
          <p:cNvPr id="7" name="Google Shape;547;p88">
            <a:extLst>
              <a:ext uri="{FF2B5EF4-FFF2-40B4-BE49-F238E27FC236}">
                <a16:creationId xmlns:a16="http://schemas.microsoft.com/office/drawing/2014/main" id="{6E486CE0-8AE6-1311-9937-F10B4163B2C3}"/>
              </a:ext>
            </a:extLst>
          </p:cNvPr>
          <p:cNvSpPr txBox="1">
            <a:spLocks/>
          </p:cNvSpPr>
          <p:nvPr/>
        </p:nvSpPr>
        <p:spPr>
          <a:xfrm>
            <a:off x="457180" y="2961115"/>
            <a:ext cx="24984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137150" bIns="1371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lnSpc>
                <a:spcPct val="100000"/>
              </a:lnSpc>
              <a:buSzPts val="1100"/>
              <a:buFont typeface="Inter"/>
              <a:buNone/>
            </a:pPr>
            <a:r>
              <a:rPr lang="en-IN" sz="1400" i="0" dirty="0">
                <a:solidFill>
                  <a:schemeClr val="tx1"/>
                </a:solidFill>
                <a:effectLst/>
                <a:latin typeface="Lora SemiBold" panose="020B0604020202020204" charset="0"/>
              </a:rPr>
              <a:t>Cloud Integration</a:t>
            </a:r>
            <a:endParaRPr lang="en-US" sz="1400" dirty="0">
              <a:solidFill>
                <a:schemeClr val="tx1"/>
              </a:solidFill>
              <a:latin typeface="Lora SemiBold" panose="020B0604020202020204" charset="0"/>
              <a:ea typeface="Lora SemiBold"/>
              <a:cs typeface="Lora SemiBold"/>
              <a:sym typeface="Lora SemiBold"/>
            </a:endParaRPr>
          </a:p>
        </p:txBody>
      </p:sp>
      <p:cxnSp>
        <p:nvCxnSpPr>
          <p:cNvPr id="8" name="Google Shape;552;p88">
            <a:extLst>
              <a:ext uri="{FF2B5EF4-FFF2-40B4-BE49-F238E27FC236}">
                <a16:creationId xmlns:a16="http://schemas.microsoft.com/office/drawing/2014/main" id="{0C1B1139-2705-FB48-6AF4-AA1DAAC08F27}"/>
              </a:ext>
            </a:extLst>
          </p:cNvPr>
          <p:cNvCxnSpPr>
            <a:cxnSpLocks/>
          </p:cNvCxnSpPr>
          <p:nvPr/>
        </p:nvCxnSpPr>
        <p:spPr>
          <a:xfrm>
            <a:off x="458438" y="3804640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546;p88">
            <a:extLst>
              <a:ext uri="{FF2B5EF4-FFF2-40B4-BE49-F238E27FC236}">
                <a16:creationId xmlns:a16="http://schemas.microsoft.com/office/drawing/2014/main" id="{78250925-18FE-F5E7-6810-8C2D0C4CF6D2}"/>
              </a:ext>
            </a:extLst>
          </p:cNvPr>
          <p:cNvSpPr txBox="1">
            <a:spLocks/>
          </p:cNvSpPr>
          <p:nvPr/>
        </p:nvSpPr>
        <p:spPr>
          <a:xfrm>
            <a:off x="3322788" y="3866414"/>
            <a:ext cx="2498400" cy="1277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182875" rIns="13715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•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lnSpc>
                <a:spcPct val="105000"/>
              </a:lnSpc>
              <a:spcAft>
                <a:spcPts val="1000"/>
              </a:spcAft>
              <a:buSzPts val="1100"/>
              <a:buFont typeface="Inter"/>
              <a:buNone/>
            </a:pPr>
            <a:r>
              <a:rPr lang="en-US" sz="1200" b="0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Enhance the search functionality to support advanced queries, including filters, to help users find specific information within PDFs more efficiently.</a:t>
            </a:r>
            <a:endParaRPr lang="en-US" sz="1200" dirty="0">
              <a:solidFill>
                <a:schemeClr val="tx1"/>
              </a:solidFill>
              <a:latin typeface="Garamond" panose="02020404030301010803" pitchFamily="18" charset="0"/>
              <a:ea typeface="Inconsolata"/>
              <a:cs typeface="Inconsolata"/>
              <a:sym typeface="Inconsolata"/>
            </a:endParaRPr>
          </a:p>
        </p:txBody>
      </p:sp>
      <p:sp>
        <p:nvSpPr>
          <p:cNvPr id="10" name="Google Shape;547;p88">
            <a:extLst>
              <a:ext uri="{FF2B5EF4-FFF2-40B4-BE49-F238E27FC236}">
                <a16:creationId xmlns:a16="http://schemas.microsoft.com/office/drawing/2014/main" id="{ED30DE79-5133-6BCE-BE08-4D4CFD7FFC3A}"/>
              </a:ext>
            </a:extLst>
          </p:cNvPr>
          <p:cNvSpPr txBox="1">
            <a:spLocks/>
          </p:cNvSpPr>
          <p:nvPr/>
        </p:nvSpPr>
        <p:spPr>
          <a:xfrm>
            <a:off x="3322800" y="2961115"/>
            <a:ext cx="24984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137150" bIns="1371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lnSpc>
                <a:spcPct val="100000"/>
              </a:lnSpc>
              <a:buSzPts val="1100"/>
              <a:buFont typeface="Inter"/>
              <a:buNone/>
            </a:pPr>
            <a:r>
              <a:rPr lang="en-IN" sz="1400" i="0" dirty="0">
                <a:solidFill>
                  <a:schemeClr val="tx1"/>
                </a:solidFill>
                <a:effectLst/>
                <a:latin typeface="Lora SemiBold" panose="020B0604020202020204" charset="0"/>
              </a:rPr>
              <a:t>Advanced Search</a:t>
            </a:r>
            <a:endParaRPr lang="en-US" sz="1400" dirty="0">
              <a:solidFill>
                <a:schemeClr val="tx1"/>
              </a:solidFill>
              <a:latin typeface="Lora SemiBold" panose="020B0604020202020204" charset="0"/>
              <a:ea typeface="Lora SemiBold"/>
              <a:cs typeface="Lora SemiBold"/>
              <a:sym typeface="Lora SemiBold"/>
            </a:endParaRPr>
          </a:p>
        </p:txBody>
      </p:sp>
      <p:cxnSp>
        <p:nvCxnSpPr>
          <p:cNvPr id="11" name="Google Shape;552;p88">
            <a:extLst>
              <a:ext uri="{FF2B5EF4-FFF2-40B4-BE49-F238E27FC236}">
                <a16:creationId xmlns:a16="http://schemas.microsoft.com/office/drawing/2014/main" id="{0C02C411-73B3-28DE-656C-207E9BD8168D}"/>
              </a:ext>
            </a:extLst>
          </p:cNvPr>
          <p:cNvCxnSpPr>
            <a:cxnSpLocks/>
          </p:cNvCxnSpPr>
          <p:nvPr/>
        </p:nvCxnSpPr>
        <p:spPr>
          <a:xfrm>
            <a:off x="3324058" y="3804640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546;p88">
            <a:extLst>
              <a:ext uri="{FF2B5EF4-FFF2-40B4-BE49-F238E27FC236}">
                <a16:creationId xmlns:a16="http://schemas.microsoft.com/office/drawing/2014/main" id="{05EDD034-9146-2242-F45D-C3CDEB5F4709}"/>
              </a:ext>
            </a:extLst>
          </p:cNvPr>
          <p:cNvSpPr txBox="1">
            <a:spLocks/>
          </p:cNvSpPr>
          <p:nvPr/>
        </p:nvSpPr>
        <p:spPr>
          <a:xfrm>
            <a:off x="6188364" y="3866415"/>
            <a:ext cx="2498400" cy="72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182875" rIns="13715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•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lnSpc>
                <a:spcPct val="105000"/>
              </a:lnSpc>
              <a:spcAft>
                <a:spcPts val="1000"/>
              </a:spcAft>
              <a:buSzPts val="1100"/>
              <a:buFont typeface="Inter"/>
              <a:buNone/>
            </a:pPr>
            <a:r>
              <a:rPr lang="en-IN" sz="1200" b="0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Expand language support for natural language interactions and document content recognition to serve a global user base.</a:t>
            </a:r>
            <a:endParaRPr lang="en-US" sz="1200" dirty="0">
              <a:solidFill>
                <a:schemeClr val="tx1"/>
              </a:solidFill>
              <a:latin typeface="Garamond" panose="02020404030301010803" pitchFamily="18" charset="0"/>
              <a:ea typeface="Inconsolata"/>
              <a:cs typeface="Inconsolata"/>
              <a:sym typeface="Inconsolata"/>
            </a:endParaRPr>
          </a:p>
        </p:txBody>
      </p:sp>
      <p:sp>
        <p:nvSpPr>
          <p:cNvPr id="13" name="Google Shape;547;p88">
            <a:extLst>
              <a:ext uri="{FF2B5EF4-FFF2-40B4-BE49-F238E27FC236}">
                <a16:creationId xmlns:a16="http://schemas.microsoft.com/office/drawing/2014/main" id="{AE4AE842-0837-35F2-0E75-99A836DCD244}"/>
              </a:ext>
            </a:extLst>
          </p:cNvPr>
          <p:cNvSpPr txBox="1">
            <a:spLocks/>
          </p:cNvSpPr>
          <p:nvPr/>
        </p:nvSpPr>
        <p:spPr>
          <a:xfrm>
            <a:off x="6188376" y="2961115"/>
            <a:ext cx="24984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137150" bIns="1371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lnSpc>
                <a:spcPct val="100000"/>
              </a:lnSpc>
              <a:buSzPts val="1100"/>
              <a:buFont typeface="Inter"/>
              <a:buNone/>
            </a:pPr>
            <a:r>
              <a:rPr lang="en-IN" sz="1400" i="0" dirty="0">
                <a:solidFill>
                  <a:schemeClr val="tx1"/>
                </a:solidFill>
                <a:effectLst/>
                <a:latin typeface="Lora SemiBold" panose="020B0604020202020204" charset="0"/>
              </a:rPr>
              <a:t>Multi-Language Support</a:t>
            </a:r>
            <a:endParaRPr lang="en-US" sz="1400" dirty="0">
              <a:solidFill>
                <a:schemeClr val="tx1"/>
              </a:solidFill>
              <a:latin typeface="Lora SemiBold" panose="020B0604020202020204" charset="0"/>
              <a:ea typeface="Lora SemiBold"/>
              <a:cs typeface="Lora SemiBold"/>
              <a:sym typeface="Lora SemiBold"/>
            </a:endParaRPr>
          </a:p>
        </p:txBody>
      </p:sp>
      <p:cxnSp>
        <p:nvCxnSpPr>
          <p:cNvPr id="14" name="Google Shape;552;p88">
            <a:extLst>
              <a:ext uri="{FF2B5EF4-FFF2-40B4-BE49-F238E27FC236}">
                <a16:creationId xmlns:a16="http://schemas.microsoft.com/office/drawing/2014/main" id="{24DEEA3B-AC87-0EA4-D947-7F507A596F6A}"/>
              </a:ext>
            </a:extLst>
          </p:cNvPr>
          <p:cNvCxnSpPr>
            <a:cxnSpLocks/>
          </p:cNvCxnSpPr>
          <p:nvPr/>
        </p:nvCxnSpPr>
        <p:spPr>
          <a:xfrm>
            <a:off x="6189634" y="3804640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50762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89"/>
          <p:cNvPicPr preferRelativeResize="0"/>
          <p:nvPr/>
        </p:nvPicPr>
        <p:blipFill rotWithShape="1">
          <a:blip r:embed="rId3">
            <a:alphaModFix/>
          </a:blip>
          <a:srcRect t="7763" b="7755"/>
          <a:stretch/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89"/>
          <p:cNvSpPr/>
          <p:nvPr/>
        </p:nvSpPr>
        <p:spPr>
          <a:xfrm>
            <a:off x="431725" y="445025"/>
            <a:ext cx="5994600" cy="42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89"/>
          <p:cNvSpPr txBox="1">
            <a:spLocks noGrp="1"/>
          </p:cNvSpPr>
          <p:nvPr>
            <p:ph type="title"/>
          </p:nvPr>
        </p:nvSpPr>
        <p:spPr>
          <a:xfrm>
            <a:off x="639600" y="443850"/>
            <a:ext cx="5711400" cy="9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ora"/>
                <a:ea typeface="Lora"/>
                <a:cs typeface="Lora"/>
                <a:sym typeface="Lora"/>
              </a:rPr>
              <a:t>Questions &amp; Discussion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62" name="Google Shape;562;p89"/>
          <p:cNvSpPr txBox="1">
            <a:spLocks noGrp="1"/>
          </p:cNvSpPr>
          <p:nvPr>
            <p:ph type="body" idx="1"/>
          </p:nvPr>
        </p:nvSpPr>
        <p:spPr>
          <a:xfrm>
            <a:off x="564275" y="1230151"/>
            <a:ext cx="5538900" cy="33103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8750" indent="0">
              <a:buNone/>
            </a:pPr>
            <a:r>
              <a:rPr lang="en-US" sz="105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</a:t>
            </a:r>
          </a:p>
          <a:p>
            <a:pPr marL="158750" indent="0">
              <a:lnSpc>
                <a:spcPct val="150000"/>
              </a:lnSpc>
              <a:buNone/>
            </a:pPr>
            <a:r>
              <a:rPr lang="en-US" sz="1200" b="1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Q1: What problem does PDF-</a:t>
            </a:r>
            <a:r>
              <a:rPr lang="en-US" sz="1200" b="1" i="0" dirty="0" err="1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pedia</a:t>
            </a:r>
            <a:r>
              <a:rPr lang="en-US" sz="1200" b="1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solve, and why is it relevant in today's market?</a:t>
            </a:r>
            <a:endParaRPr lang="en-US" sz="12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158750" indent="0">
              <a:lnSpc>
                <a:spcPct val="150000"/>
              </a:lnSpc>
              <a:buNone/>
            </a:pPr>
            <a:r>
              <a:rPr lang="en-IN" sz="1050" b="1" dirty="0">
                <a:latin typeface="Garamond" panose="02020404030301010803" pitchFamily="18" charset="0"/>
                <a:ea typeface="Gadugi" panose="020B0502040204020203" pitchFamily="34" charset="0"/>
                <a:cs typeface="Inconsolata"/>
                <a:sym typeface="Inconsolata"/>
              </a:rPr>
              <a:t>A</a:t>
            </a:r>
            <a:r>
              <a:rPr lang="en" sz="1050" b="1" dirty="0">
                <a:latin typeface="Garamond" panose="02020404030301010803" pitchFamily="18" charset="0"/>
                <a:ea typeface="Gadugi" panose="020B0502040204020203" pitchFamily="34" charset="0"/>
                <a:cs typeface="Inconsolata"/>
                <a:sym typeface="Inconsolata"/>
              </a:rPr>
              <a:t>ns</a:t>
            </a:r>
            <a:r>
              <a:rPr lang="en" sz="1200" b="1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:</a:t>
            </a:r>
            <a:r>
              <a:rPr lang="en-US" sz="1200" b="1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 </a:t>
            </a:r>
            <a:r>
              <a:rPr lang="en-US" sz="105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PDF-</a:t>
            </a:r>
            <a:r>
              <a:rPr lang="en-US" sz="1050" dirty="0" err="1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pedia</a:t>
            </a:r>
            <a:r>
              <a:rPr lang="en-US" sz="105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 addresses the challenge of efficient PDF document management. It simplifies how users interact with PDFs, making it easier to extract information and generate answers. This is relevant in a world where PDFs are a common format for information exchange, but tools for seamless interaction are limited.</a:t>
            </a:r>
          </a:p>
          <a:p>
            <a:pPr marL="158750" indent="0">
              <a:lnSpc>
                <a:spcPct val="150000"/>
              </a:lnSpc>
              <a:buNone/>
            </a:pPr>
            <a:r>
              <a:rPr lang="en-US" sz="1200" b="1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Q2: How is PDF-</a:t>
            </a:r>
            <a:r>
              <a:rPr lang="en-US" sz="1200" b="1" i="0" dirty="0" err="1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pedia</a:t>
            </a:r>
            <a:r>
              <a:rPr lang="en-US" sz="1200" b="1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different from existing PDF management solutions?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</a:t>
            </a:r>
          </a:p>
          <a:p>
            <a:pPr marL="158750" indent="0">
              <a:lnSpc>
                <a:spcPct val="150000"/>
              </a:lnSpc>
              <a:buNone/>
            </a:pPr>
            <a:r>
              <a:rPr lang="en-US" sz="900" b="1" dirty="0">
                <a:solidFill>
                  <a:schemeClr val="tx1"/>
                </a:solidFill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Ans: </a:t>
            </a:r>
            <a:r>
              <a:rPr lang="en-US" sz="105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PDF-</a:t>
            </a:r>
            <a:r>
              <a:rPr lang="en-US" sz="1050" dirty="0" err="1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pedia</a:t>
            </a:r>
            <a:r>
              <a:rPr lang="en-US" sz="105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 stands out because it leverages open-source Large Language Models, runs entirely locally for privacy, and provides a natural language interface for document interaction. This makes it a powerful and unique tool in the PDF management space.</a:t>
            </a:r>
          </a:p>
          <a:p>
            <a:pPr marL="158750" indent="0">
              <a:buNone/>
            </a:pPr>
            <a:r>
              <a:rPr lang="en-US" sz="1200" b="1" i="0" dirty="0">
                <a:effectLst/>
                <a:latin typeface="Garamond" panose="02020404030301010803" pitchFamily="18" charset="0"/>
              </a:rPr>
              <a:t>Q3: Is my data secure when using PDF-</a:t>
            </a:r>
            <a:r>
              <a:rPr lang="en-US" sz="1200" b="1" i="0" dirty="0" err="1">
                <a:effectLst/>
                <a:latin typeface="Garamond" panose="02020404030301010803" pitchFamily="18" charset="0"/>
              </a:rPr>
              <a:t>pedia</a:t>
            </a:r>
            <a:r>
              <a:rPr lang="en-US" sz="1200" b="1" i="0" dirty="0">
                <a:effectLst/>
                <a:latin typeface="Garamond" panose="02020404030301010803" pitchFamily="18" charset="0"/>
              </a:rPr>
              <a:t>?</a:t>
            </a:r>
            <a:endParaRPr lang="en" sz="1200" b="1" i="0" dirty="0">
              <a:effectLst/>
              <a:latin typeface="Garamond" panose="02020404030301010803" pitchFamily="18" charset="0"/>
              <a:ea typeface="Inconsolata"/>
              <a:sym typeface="Inconsolata"/>
            </a:endParaRPr>
          </a:p>
          <a:p>
            <a:pPr marL="1587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sz="1050" b="1" dirty="0">
                <a:latin typeface="Garamond" panose="02020404030301010803" pitchFamily="18" charset="0"/>
                <a:ea typeface="Gadugi" panose="020B0502040204020203" pitchFamily="34" charset="0"/>
                <a:cs typeface="Inconsolata"/>
                <a:sym typeface="Inconsolata"/>
              </a:rPr>
              <a:t>A</a:t>
            </a:r>
            <a:r>
              <a:rPr lang="en" sz="1050" b="1" dirty="0">
                <a:latin typeface="Garamond" panose="02020404030301010803" pitchFamily="18" charset="0"/>
                <a:ea typeface="Gadugi" panose="020B0502040204020203" pitchFamily="34" charset="0"/>
                <a:cs typeface="Inconsolata"/>
                <a:sym typeface="Inconsolata"/>
              </a:rPr>
              <a:t>ns</a:t>
            </a:r>
            <a:r>
              <a:rPr lang="en" sz="1200" b="1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:</a:t>
            </a:r>
            <a:r>
              <a:rPr lang="en-US" sz="1200" b="1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 </a:t>
            </a:r>
            <a:r>
              <a:rPr lang="en-US" sz="105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Absolutely. PDF-</a:t>
            </a:r>
            <a:r>
              <a:rPr lang="en-US" sz="1050" dirty="0" err="1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pedia</a:t>
            </a:r>
            <a:r>
              <a:rPr lang="en-US" sz="105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 runs entirely locally, ensuring that your data remains private and secure on your own machine.</a:t>
            </a:r>
          </a:p>
          <a:p>
            <a:pPr marL="158750" indent="0">
              <a:lnSpc>
                <a:spcPct val="150000"/>
              </a:lnSpc>
              <a:buNone/>
            </a:pPr>
            <a:endParaRPr lang="en-US" sz="1050" i="0" dirty="0"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8C71FC-6F31-ABF6-2E8C-D6A75130C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987" y="698483"/>
            <a:ext cx="412934" cy="41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3467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89"/>
          <p:cNvPicPr preferRelativeResize="0"/>
          <p:nvPr/>
        </p:nvPicPr>
        <p:blipFill rotWithShape="1">
          <a:blip r:embed="rId3">
            <a:alphaModFix/>
          </a:blip>
          <a:srcRect t="7763" b="7755"/>
          <a:stretch/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89"/>
          <p:cNvSpPr/>
          <p:nvPr/>
        </p:nvSpPr>
        <p:spPr>
          <a:xfrm>
            <a:off x="431725" y="445025"/>
            <a:ext cx="5994600" cy="42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89"/>
          <p:cNvSpPr txBox="1">
            <a:spLocks noGrp="1"/>
          </p:cNvSpPr>
          <p:nvPr>
            <p:ph type="title"/>
          </p:nvPr>
        </p:nvSpPr>
        <p:spPr>
          <a:xfrm>
            <a:off x="639600" y="443850"/>
            <a:ext cx="5711400" cy="9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ora"/>
                <a:ea typeface="Lora"/>
                <a:cs typeface="Lora"/>
                <a:sym typeface="Lora"/>
              </a:rPr>
              <a:t>Questions &amp; Discussion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62" name="Google Shape;562;p89"/>
          <p:cNvSpPr txBox="1">
            <a:spLocks noGrp="1"/>
          </p:cNvSpPr>
          <p:nvPr>
            <p:ph type="body" idx="1"/>
          </p:nvPr>
        </p:nvSpPr>
        <p:spPr>
          <a:xfrm>
            <a:off x="564275" y="1112005"/>
            <a:ext cx="5538900" cy="33103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87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i="0" dirty="0">
                <a:effectLst/>
                <a:latin typeface="Garamond" panose="02020404030301010803" pitchFamily="18" charset="0"/>
              </a:rPr>
              <a:t>Q4: What file formats does PDF-</a:t>
            </a:r>
            <a:r>
              <a:rPr lang="en-US" sz="1200" b="1" i="0" dirty="0" err="1">
                <a:effectLst/>
                <a:latin typeface="Garamond" panose="02020404030301010803" pitchFamily="18" charset="0"/>
              </a:rPr>
              <a:t>pedia</a:t>
            </a:r>
            <a:r>
              <a:rPr lang="en-US" sz="1200" b="1" i="0" dirty="0">
                <a:effectLst/>
                <a:latin typeface="Garamond" panose="02020404030301010803" pitchFamily="18" charset="0"/>
              </a:rPr>
              <a:t> support for document upload?</a:t>
            </a:r>
          </a:p>
          <a:p>
            <a:pPr marL="1587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chemeClr val="tx1"/>
                </a:solidFill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Ans: </a:t>
            </a:r>
            <a:r>
              <a:rPr lang="en-US" sz="1050" b="0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PDF-</a:t>
            </a:r>
            <a:r>
              <a:rPr lang="en-US" sz="1050" b="0" i="0" dirty="0" err="1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pedia</a:t>
            </a:r>
            <a:r>
              <a:rPr lang="en-US" sz="1050" b="0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primarily supports PDF files, but we are planning to add support for other common document formats in future updates.</a:t>
            </a:r>
            <a:endParaRPr lang="en-US" sz="1050" b="1" i="0" dirty="0">
              <a:effectLst/>
              <a:latin typeface="Garamond" panose="02020404030301010803" pitchFamily="18" charset="0"/>
            </a:endParaRPr>
          </a:p>
          <a:p>
            <a:pPr marL="1587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i="0" dirty="0">
                <a:effectLst/>
                <a:latin typeface="Garamond" panose="02020404030301010803" pitchFamily="18" charset="0"/>
              </a:rPr>
              <a:t>Q5: What is our long-term vision for PDF-</a:t>
            </a:r>
            <a:r>
              <a:rPr lang="en-US" sz="1200" b="1" i="0" dirty="0" err="1">
                <a:effectLst/>
                <a:latin typeface="Garamond" panose="02020404030301010803" pitchFamily="18" charset="0"/>
              </a:rPr>
              <a:t>pedia</a:t>
            </a:r>
            <a:r>
              <a:rPr lang="en-US" sz="1200" b="1" i="0" dirty="0">
                <a:effectLst/>
                <a:latin typeface="Garamond" panose="02020404030301010803" pitchFamily="18" charset="0"/>
              </a:rPr>
              <a:t>?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</a:t>
            </a:r>
          </a:p>
          <a:p>
            <a:pPr marL="1587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chemeClr val="tx1"/>
                </a:solidFill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Ans:</a:t>
            </a:r>
            <a:r>
              <a:rPr lang="en-US" sz="105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US" sz="1050" b="0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Our long-term vision is to become the go-to solution for PDF document management. We envision PDF-</a:t>
            </a:r>
            <a:r>
              <a:rPr lang="en-US" sz="1050" b="0" i="0" dirty="0" err="1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pedia</a:t>
            </a:r>
            <a:r>
              <a:rPr lang="en-US" sz="1050" b="0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evolving with cutting-edge technology, user-driven features, and global recognition as a trusted PDF tool. </a:t>
            </a:r>
            <a:endParaRPr lang="en-US" sz="1050" b="1" i="0" dirty="0">
              <a:effectLst/>
              <a:latin typeface="Garamond" panose="02020404030301010803" pitchFamily="18" charset="0"/>
            </a:endParaRPr>
          </a:p>
          <a:p>
            <a:pPr marL="1587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i="0" dirty="0">
                <a:effectLst/>
                <a:latin typeface="Garamond" panose="02020404030301010803" pitchFamily="18" charset="0"/>
              </a:rPr>
              <a:t>Q6: What is the maximum file size supported for PDF uploads?</a:t>
            </a:r>
            <a:r>
              <a:rPr lang="en-US" sz="1200" b="0" i="0" dirty="0">
                <a:solidFill>
                  <a:srgbClr val="D1D5DB"/>
                </a:solidFill>
                <a:effectLst/>
                <a:latin typeface="Garamond" panose="02020404030301010803" pitchFamily="18" charset="0"/>
              </a:rPr>
              <a:t> </a:t>
            </a:r>
          </a:p>
          <a:p>
            <a:pPr marL="1587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chemeClr val="tx1"/>
                </a:solidFill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Ans: </a:t>
            </a:r>
            <a:r>
              <a:rPr lang="en-US" sz="1050" b="0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The maximum file size supported may vary based on your machine's specifications, but we aim to provide support for reasonably large PDF files. Please check system requirements for details.</a:t>
            </a:r>
          </a:p>
          <a:p>
            <a:pPr marL="1587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50" dirty="0">
              <a:solidFill>
                <a:schemeClr val="tx1"/>
              </a:solidFill>
              <a:latin typeface="Garamond" panose="02020404030301010803" pitchFamily="18" charset="0"/>
              <a:ea typeface="Inconsolata"/>
              <a:cs typeface="Inconsolata"/>
              <a:sym typeface="Inconsolat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F1BB33-EE3B-A125-7627-130525F0A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988" y="699071"/>
            <a:ext cx="412934" cy="4129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45CD95F-8C0B-92B5-367B-0D0990118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40000"/>
            <a:ext cx="2941320" cy="345900"/>
          </a:xfrm>
        </p:spPr>
        <p:txBody>
          <a:bodyPr>
            <a:no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Bhaskar Pandey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4B05A-8584-5936-6280-9175AF0DEECD}"/>
              </a:ext>
            </a:extLst>
          </p:cNvPr>
          <p:cNvSpPr txBox="1"/>
          <p:nvPr/>
        </p:nvSpPr>
        <p:spPr>
          <a:xfrm>
            <a:off x="457200" y="445025"/>
            <a:ext cx="411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Lora" pitchFamily="2" charset="0"/>
                <a:ea typeface="Hanken Grotesk"/>
                <a:cs typeface="Hanken Grotesk"/>
                <a:sym typeface="Hanken Grotesk"/>
              </a:rPr>
              <a:t>Team Details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DED459F-6580-4932-DE2F-6079D83A823F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57200" y="1608175"/>
            <a:ext cx="2941320" cy="345900"/>
          </a:xfrm>
        </p:spPr>
        <p:txBody>
          <a:bodyPr>
            <a:no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Yash Kumar singh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2184DE1-7A20-3ABF-512C-60E719E809A1}"/>
              </a:ext>
            </a:extLst>
          </p:cNvPr>
          <p:cNvSpPr txBox="1">
            <a:spLocks/>
          </p:cNvSpPr>
          <p:nvPr/>
        </p:nvSpPr>
        <p:spPr>
          <a:xfrm>
            <a:off x="457200" y="2076350"/>
            <a:ext cx="2059229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•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 dirty="0">
                <a:latin typeface="Garamond" panose="02020404030301010803" pitchFamily="18" charset="0"/>
              </a:rPr>
              <a:t>Aryan srivastava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C84E65A-DA9D-DC57-4BCA-BF32F4BFBF80}"/>
              </a:ext>
            </a:extLst>
          </p:cNvPr>
          <p:cNvSpPr txBox="1">
            <a:spLocks/>
          </p:cNvSpPr>
          <p:nvPr/>
        </p:nvSpPr>
        <p:spPr>
          <a:xfrm>
            <a:off x="457200" y="2548301"/>
            <a:ext cx="294132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•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 dirty="0">
                <a:latin typeface="Garamond" panose="02020404030301010803" pitchFamily="18" charset="0"/>
              </a:rPr>
              <a:t>Naveen Agrahari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D46069E-B85E-E971-B266-9610AAB3CE63}"/>
              </a:ext>
            </a:extLst>
          </p:cNvPr>
          <p:cNvSpPr txBox="1">
            <a:spLocks/>
          </p:cNvSpPr>
          <p:nvPr/>
        </p:nvSpPr>
        <p:spPr>
          <a:xfrm>
            <a:off x="457200" y="3492203"/>
            <a:ext cx="294132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•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 dirty="0">
                <a:latin typeface="Garamond" panose="02020404030301010803" pitchFamily="18" charset="0"/>
              </a:rPr>
              <a:t>Aman Prajapati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A3A8EFB-84B0-DB61-4A14-00E148CE9F34}"/>
              </a:ext>
            </a:extLst>
          </p:cNvPr>
          <p:cNvSpPr txBox="1">
            <a:spLocks/>
          </p:cNvSpPr>
          <p:nvPr/>
        </p:nvSpPr>
        <p:spPr>
          <a:xfrm>
            <a:off x="457200" y="3020252"/>
            <a:ext cx="294132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•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 dirty="0">
                <a:latin typeface="Garamond" panose="02020404030301010803" pitchFamily="18" charset="0"/>
              </a:rPr>
              <a:t>Vinay singh Yadav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080752-0958-0FD1-1B8B-170014F4E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315" y="445025"/>
            <a:ext cx="412935" cy="412935"/>
          </a:xfrm>
          <a:prstGeom prst="rect">
            <a:avLst/>
          </a:prstGeom>
        </p:spPr>
      </p:pic>
      <p:pic>
        <p:nvPicPr>
          <p:cNvPr id="5" name="Graphic 4">
            <a:hlinkClick r:id="rId3"/>
            <a:extLst>
              <a:ext uri="{FF2B5EF4-FFF2-40B4-BE49-F238E27FC236}">
                <a16:creationId xmlns:a16="http://schemas.microsoft.com/office/drawing/2014/main" id="{075E723C-6DCA-3D78-97B4-C8E53B18D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2250" y="1136224"/>
            <a:ext cx="353106" cy="345900"/>
          </a:xfrm>
          <a:prstGeom prst="rect">
            <a:avLst/>
          </a:prstGeom>
        </p:spPr>
      </p:pic>
      <p:pic>
        <p:nvPicPr>
          <p:cNvPr id="11" name="Graphic 10">
            <a:hlinkClick r:id="rId6"/>
            <a:extLst>
              <a:ext uri="{FF2B5EF4-FFF2-40B4-BE49-F238E27FC236}">
                <a16:creationId xmlns:a16="http://schemas.microsoft.com/office/drawing/2014/main" id="{5333AAD2-D0D2-A246-B524-9D00D004B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2250" y="1608175"/>
            <a:ext cx="353106" cy="345900"/>
          </a:xfrm>
          <a:prstGeom prst="rect">
            <a:avLst/>
          </a:prstGeom>
        </p:spPr>
      </p:pic>
      <p:pic>
        <p:nvPicPr>
          <p:cNvPr id="13" name="Graphic 12">
            <a:hlinkClick r:id="rId7"/>
            <a:extLst>
              <a:ext uri="{FF2B5EF4-FFF2-40B4-BE49-F238E27FC236}">
                <a16:creationId xmlns:a16="http://schemas.microsoft.com/office/drawing/2014/main" id="{61BEFC04-6785-A740-F9A1-C9F20E559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2250" y="2076350"/>
            <a:ext cx="353106" cy="3459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5B402BC-3F46-8834-4148-5B7766D5D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6034" y="2544525"/>
            <a:ext cx="353106" cy="3459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2C19FA-8933-CD6A-130A-9D06264E8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9818" y="3012700"/>
            <a:ext cx="353106" cy="3459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10CEABA-F267-2B8A-82DE-D3310494C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602" y="3480875"/>
            <a:ext cx="353106" cy="345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EC691E4-C3CE-944A-B65C-89F63A828418}"/>
              </a:ext>
            </a:extLst>
          </p:cNvPr>
          <p:cNvSpPr txBox="1"/>
          <p:nvPr/>
        </p:nvSpPr>
        <p:spPr>
          <a:xfrm>
            <a:off x="4813738" y="365142"/>
            <a:ext cx="411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sz="2200" b="1" dirty="0">
                <a:solidFill>
                  <a:schemeClr val="dk1"/>
                </a:solidFill>
                <a:latin typeface="Lora" pitchFamily="2" charset="0"/>
                <a:ea typeface="Hanken Grotesk"/>
                <a:cs typeface="Hanken Grotesk"/>
                <a:sym typeface="Hanken Grotesk"/>
              </a:rPr>
              <a:t>Mentor</a:t>
            </a:r>
            <a:endParaRPr lang="en-US" sz="2200" b="1" i="0" u="none" strike="noStrike" cap="none" dirty="0">
              <a:solidFill>
                <a:schemeClr val="dk1"/>
              </a:solidFill>
              <a:latin typeface="Lora" pitchFamily="2" charset="0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15DCAD09-5086-9FF4-02E3-10863CF45D99}"/>
              </a:ext>
            </a:extLst>
          </p:cNvPr>
          <p:cNvSpPr txBox="1">
            <a:spLocks/>
          </p:cNvSpPr>
          <p:nvPr/>
        </p:nvSpPr>
        <p:spPr>
          <a:xfrm>
            <a:off x="4813738" y="1020658"/>
            <a:ext cx="294132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•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 dirty="0" err="1">
                <a:latin typeface="Garamond" panose="02020404030301010803" pitchFamily="18" charset="0"/>
              </a:rPr>
              <a:t>Yashu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Varsheney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26" name="Graphic 25">
            <a:hlinkClick r:id="rId3"/>
            <a:extLst>
              <a:ext uri="{FF2B5EF4-FFF2-40B4-BE49-F238E27FC236}">
                <a16:creationId xmlns:a16="http://schemas.microsoft.com/office/drawing/2014/main" id="{B2DB9EFB-FFF7-1A64-A620-FC39AD4EB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0623" y="1017725"/>
            <a:ext cx="353106" cy="34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18408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2"/>
          <p:cNvSpPr txBox="1">
            <a:spLocks noGrp="1"/>
          </p:cNvSpPr>
          <p:nvPr>
            <p:ph type="ctrTitle"/>
          </p:nvPr>
        </p:nvSpPr>
        <p:spPr>
          <a:xfrm>
            <a:off x="297377" y="401551"/>
            <a:ext cx="5715000" cy="20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oudy Old Style" panose="02020502050305020303" pitchFamily="18" charset="0"/>
                <a:ea typeface="Lora"/>
                <a:cs typeface="Lora"/>
                <a:sym typeface="Lora"/>
              </a:rPr>
              <a:t>Introducing </a:t>
            </a:r>
            <a:br>
              <a:rPr lang="en" dirty="0">
                <a:latin typeface="Goudy Old Style" panose="02020502050305020303" pitchFamily="18" charset="0"/>
                <a:ea typeface="Lora"/>
                <a:cs typeface="Lora"/>
                <a:sym typeface="Lora"/>
              </a:rPr>
            </a:br>
            <a:r>
              <a:rPr lang="en" sz="4800" dirty="0">
                <a:latin typeface="Goudy Old Style" panose="02020502050305020303" pitchFamily="18" charset="0"/>
                <a:ea typeface="Lora"/>
                <a:cs typeface="Lora"/>
                <a:sym typeface="Lora"/>
              </a:rPr>
              <a:t>PDFpedia</a:t>
            </a:r>
            <a:endParaRPr sz="4800" dirty="0">
              <a:latin typeface="Goudy Old Style" panose="02020502050305020303" pitchFamily="18" charset="0"/>
              <a:ea typeface="Lora"/>
              <a:cs typeface="Lora"/>
              <a:sym typeface="Lora"/>
            </a:endParaRPr>
          </a:p>
        </p:txBody>
      </p:sp>
      <p:sp>
        <p:nvSpPr>
          <p:cNvPr id="490" name="Google Shape;490;p82"/>
          <p:cNvSpPr txBox="1"/>
          <p:nvPr/>
        </p:nvSpPr>
        <p:spPr>
          <a:xfrm>
            <a:off x="1100550" y="4092775"/>
            <a:ext cx="465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7" name="Picture 6" descr="A black and pink logo&#10;&#10;Description automatically generated">
            <a:extLst>
              <a:ext uri="{FF2B5EF4-FFF2-40B4-BE49-F238E27FC236}">
                <a16:creationId xmlns:a16="http://schemas.microsoft.com/office/drawing/2014/main" id="{1212C8BF-5A87-A743-F080-20F56FC17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832" y1="32324" x2="61719" y2="54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3674" y="1219483"/>
            <a:ext cx="1042405" cy="10424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82B99B-0C80-66C5-AA63-EE45CD2896DD}"/>
              </a:ext>
            </a:extLst>
          </p:cNvPr>
          <p:cNvSpPr txBox="1"/>
          <p:nvPr/>
        </p:nvSpPr>
        <p:spPr>
          <a:xfrm>
            <a:off x="-3840807" y="1627591"/>
            <a:ext cx="4914900" cy="157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17500">
              <a:buClr>
                <a:schemeClr val="accent1"/>
              </a:buClr>
              <a:buSzPts val="1400"/>
              <a:buFont typeface="Inconsolata"/>
              <a:buChar char="•"/>
            </a:pPr>
            <a:r>
              <a:rPr lang="en-US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What is PDFpedia?</a:t>
            </a:r>
          </a:p>
          <a:p>
            <a:pPr marL="457200" indent="-317500">
              <a:spcBef>
                <a:spcPts val="800"/>
              </a:spcBef>
              <a:buClr>
                <a:schemeClr val="accent1"/>
              </a:buClr>
              <a:buSzPts val="1400"/>
              <a:buFont typeface="Inconsolata"/>
              <a:buChar char="•"/>
            </a:pPr>
            <a:r>
              <a:rPr lang="en-US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Key Features of PDFpedia</a:t>
            </a:r>
          </a:p>
          <a:p>
            <a:pPr marL="457200" indent="-317500">
              <a:spcBef>
                <a:spcPts val="800"/>
              </a:spcBef>
              <a:buClr>
                <a:schemeClr val="accent1"/>
              </a:buClr>
              <a:buSzPts val="1400"/>
              <a:buFont typeface="Inconsolata"/>
              <a:buChar char="•"/>
            </a:pPr>
            <a:r>
              <a:rPr lang="en-US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Tech Stack of PDFpedia</a:t>
            </a:r>
          </a:p>
          <a:p>
            <a:pPr marL="457200" indent="-317500">
              <a:spcBef>
                <a:spcPts val="800"/>
              </a:spcBef>
              <a:buClr>
                <a:schemeClr val="accent1"/>
              </a:buClr>
              <a:buSzPts val="1400"/>
              <a:buFont typeface="Inconsolata"/>
              <a:buChar char="•"/>
            </a:pPr>
            <a:r>
              <a:rPr lang="en-US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Significance and Excitement of PDFpedia</a:t>
            </a:r>
          </a:p>
          <a:p>
            <a:pPr marL="457200" indent="-31750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400"/>
              <a:buFont typeface="Inconsolata"/>
              <a:buChar char="•"/>
            </a:pPr>
            <a:r>
              <a:rPr lang="en-US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Questions &amp; Discussion</a:t>
            </a:r>
          </a:p>
        </p:txBody>
      </p:sp>
      <p:pic>
        <p:nvPicPr>
          <p:cNvPr id="16" name="Picture 15" descr="A computer with a screen on">
            <a:extLst>
              <a:ext uri="{FF2B5EF4-FFF2-40B4-BE49-F238E27FC236}">
                <a16:creationId xmlns:a16="http://schemas.microsoft.com/office/drawing/2014/main" id="{7B10F31C-6E98-ABDC-6240-09C8F7585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884" y="313046"/>
            <a:ext cx="5815243" cy="45136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72C431-E943-4B2C-399A-7DFD2C37D4C6}"/>
              </a:ext>
            </a:extLst>
          </p:cNvPr>
          <p:cNvSpPr txBox="1"/>
          <p:nvPr/>
        </p:nvSpPr>
        <p:spPr>
          <a:xfrm>
            <a:off x="297377" y="2056031"/>
            <a:ext cx="417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Your document companion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20" dirty="0">
                <a:latin typeface="Lora"/>
                <a:ea typeface="Lora"/>
                <a:cs typeface="Lora"/>
                <a:sym typeface="Lora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2C9E2-70B8-BAEF-05EB-BBC64498FE07}"/>
              </a:ext>
            </a:extLst>
          </p:cNvPr>
          <p:cNvSpPr txBox="1"/>
          <p:nvPr/>
        </p:nvSpPr>
        <p:spPr>
          <a:xfrm>
            <a:off x="224790" y="1121942"/>
            <a:ext cx="4914900" cy="157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17500">
              <a:buClr>
                <a:schemeClr val="accent1"/>
              </a:buClr>
              <a:buSzPts val="1400"/>
              <a:buFont typeface="Inconsolata"/>
              <a:buChar char="•"/>
            </a:pPr>
            <a:r>
              <a:rPr lang="en-US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What is PDFpedia?</a:t>
            </a:r>
          </a:p>
          <a:p>
            <a:pPr marL="457200" indent="-317500">
              <a:spcBef>
                <a:spcPts val="800"/>
              </a:spcBef>
              <a:buClr>
                <a:schemeClr val="accent1"/>
              </a:buClr>
              <a:buSzPts val="1400"/>
              <a:buFont typeface="Inconsolata"/>
              <a:buChar char="•"/>
            </a:pPr>
            <a:r>
              <a:rPr lang="en-US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Key Features of PDFpedia</a:t>
            </a:r>
          </a:p>
          <a:p>
            <a:pPr marL="457200" indent="-317500">
              <a:spcBef>
                <a:spcPts val="800"/>
              </a:spcBef>
              <a:buClr>
                <a:schemeClr val="accent1"/>
              </a:buClr>
              <a:buSzPts val="1400"/>
              <a:buFont typeface="Inconsolata"/>
              <a:buChar char="•"/>
            </a:pPr>
            <a:r>
              <a:rPr lang="en-US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Tech Stack of PDFpedia</a:t>
            </a:r>
          </a:p>
          <a:p>
            <a:pPr marL="457200" indent="-317500">
              <a:spcBef>
                <a:spcPts val="800"/>
              </a:spcBef>
              <a:buClr>
                <a:schemeClr val="accent1"/>
              </a:buClr>
              <a:buSzPts val="1400"/>
              <a:buFont typeface="Inconsolata"/>
              <a:buChar char="•"/>
            </a:pPr>
            <a:r>
              <a:rPr lang="en-US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Significance and Excitement of PDFpedia</a:t>
            </a:r>
          </a:p>
          <a:p>
            <a:pPr marL="457200" indent="-31750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400"/>
              <a:buFont typeface="Inconsolata"/>
              <a:buChar char="•"/>
            </a:pPr>
            <a:r>
              <a:rPr lang="en-US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Questions &amp; Discussion</a:t>
            </a:r>
          </a:p>
        </p:txBody>
      </p:sp>
      <p:pic>
        <p:nvPicPr>
          <p:cNvPr id="8" name="Picture 7" descr="A computer with a screen on">
            <a:extLst>
              <a:ext uri="{FF2B5EF4-FFF2-40B4-BE49-F238E27FC236}">
                <a16:creationId xmlns:a16="http://schemas.microsoft.com/office/drawing/2014/main" id="{EF9BEF59-9AE7-DC39-F66B-DF8DCBCBB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557" y="445025"/>
            <a:ext cx="5815243" cy="4513674"/>
          </a:xfrm>
          <a:prstGeom prst="rect">
            <a:avLst/>
          </a:prstGeom>
        </p:spPr>
      </p:pic>
      <p:sp>
        <p:nvSpPr>
          <p:cNvPr id="32" name="Google Shape;514;p85">
            <a:extLst>
              <a:ext uri="{FF2B5EF4-FFF2-40B4-BE49-F238E27FC236}">
                <a16:creationId xmlns:a16="http://schemas.microsoft.com/office/drawing/2014/main" id="{B35870DB-0860-DE00-1A06-CD833F7998E1}"/>
              </a:ext>
            </a:extLst>
          </p:cNvPr>
          <p:cNvSpPr txBox="1">
            <a:spLocks/>
          </p:cNvSpPr>
          <p:nvPr/>
        </p:nvSpPr>
        <p:spPr>
          <a:xfrm>
            <a:off x="-6331221" y="556625"/>
            <a:ext cx="5711400" cy="9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r>
              <a:rPr lang="en-US">
                <a:latin typeface="Lora"/>
                <a:ea typeface="Lora"/>
                <a:cs typeface="Lora"/>
                <a:sym typeface="Lora"/>
              </a:rPr>
              <a:t>What is PDFpedia?</a:t>
            </a:r>
            <a:endParaRPr lang="en-US" dirty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3" name="Picture 32" descr="A black and pink logo&#10;&#10;Description automatically generated">
            <a:extLst>
              <a:ext uri="{FF2B5EF4-FFF2-40B4-BE49-F238E27FC236}">
                <a16:creationId xmlns:a16="http://schemas.microsoft.com/office/drawing/2014/main" id="{181099A3-59DD-0EC7-6877-B4B5C984C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2832" y1="32324" x2="61719" y2="54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00285" y="556625"/>
            <a:ext cx="901464" cy="9014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174BB4B-7A2A-EF20-7294-E4910A54D63F}"/>
              </a:ext>
            </a:extLst>
          </p:cNvPr>
          <p:cNvSpPr txBox="1"/>
          <p:nvPr/>
        </p:nvSpPr>
        <p:spPr>
          <a:xfrm>
            <a:off x="-6244971" y="1371070"/>
            <a:ext cx="5625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  <a:ea typeface="Lora SemiBold"/>
                <a:cs typeface="Lora SemiBold"/>
                <a:sym typeface="Lora SemiBold"/>
              </a:rPr>
              <a:t>PDFpedia is a chat with documents project that simplifies the way you interact with PDFs.</a:t>
            </a:r>
          </a:p>
          <a:p>
            <a:endParaRPr lang="en-US" dirty="0">
              <a:latin typeface="Garamond" panose="02020404030301010803" pitchFamily="18" charset="0"/>
              <a:ea typeface="Lora SemiBold"/>
              <a:cs typeface="Lora SemiBold"/>
              <a:sym typeface="Lora SemiBold"/>
            </a:endParaRPr>
          </a:p>
          <a:p>
            <a:r>
              <a:rPr lang="en-US" dirty="0">
                <a:latin typeface="Garamond" panose="02020404030301010803" pitchFamily="18" charset="0"/>
                <a:ea typeface="Lora SemiBold"/>
                <a:cs typeface="Lora SemiBold"/>
                <a:sym typeface="Lora SemiBold"/>
              </a:rPr>
              <a:t>It uses Retrieveal Augemented Generation(RAG) implementaion that leverages a powerful open-source Large language model and tech stack to provide a user-friendly application.</a:t>
            </a:r>
          </a:p>
          <a:p>
            <a:endParaRPr lang="en-US" dirty="0">
              <a:latin typeface="Garamond" panose="02020404030301010803" pitchFamily="18" charset="0"/>
              <a:ea typeface="Lora SemiBold"/>
              <a:cs typeface="Lora SemiBold"/>
              <a:sym typeface="Lora SemiBold"/>
            </a:endParaRPr>
          </a:p>
          <a:p>
            <a:endParaRPr lang="en-US" dirty="0">
              <a:latin typeface="Garamond" panose="02020404030301010803" pitchFamily="18" charset="0"/>
              <a:ea typeface="Lora SemiBold"/>
              <a:cs typeface="Lora SemiBold"/>
              <a:sym typeface="Lora SemiBold"/>
            </a:endParaRP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65C634-0F5A-2185-A469-F5228F298AC6}"/>
              </a:ext>
            </a:extLst>
          </p:cNvPr>
          <p:cNvSpPr txBox="1"/>
          <p:nvPr/>
        </p:nvSpPr>
        <p:spPr>
          <a:xfrm>
            <a:off x="-6337842" y="3016830"/>
            <a:ext cx="5815243" cy="189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ora" pitchFamily="2" charset="0"/>
              </a:rPr>
              <a:t>Objective: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Simplifying the process of Research, learning.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Simplify Your PDF Interactions: PDF-pedia is more than just a project; it's a chat with documents. It's designed to simplify and enhance the way you interact with PDFs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To ensure privacy and security by running entirely on your local machine.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4;p85">
            <a:extLst>
              <a:ext uri="{FF2B5EF4-FFF2-40B4-BE49-F238E27FC236}">
                <a16:creationId xmlns:a16="http://schemas.microsoft.com/office/drawing/2014/main" id="{BDC5A595-0A9C-1B75-47A2-B73C2B77E9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600" y="443850"/>
            <a:ext cx="5711400" cy="9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ora"/>
                <a:ea typeface="Lora"/>
                <a:cs typeface="Lora"/>
                <a:sym typeface="Lora"/>
              </a:rPr>
              <a:t>What is PDFpedia?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" name="Picture 5" descr="A black and pink logo&#10;&#10;Description automatically generated">
            <a:extLst>
              <a:ext uri="{FF2B5EF4-FFF2-40B4-BE49-F238E27FC236}">
                <a16:creationId xmlns:a16="http://schemas.microsoft.com/office/drawing/2014/main" id="{82F09243-4B6D-812A-4D04-355001D92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832" y1="32324" x2="61719" y2="54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0536" y="443850"/>
            <a:ext cx="901464" cy="9014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9F54A8-87FE-0306-670B-689DD00C91FE}"/>
              </a:ext>
            </a:extLst>
          </p:cNvPr>
          <p:cNvSpPr txBox="1"/>
          <p:nvPr/>
        </p:nvSpPr>
        <p:spPr>
          <a:xfrm>
            <a:off x="725850" y="1258295"/>
            <a:ext cx="5625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  <a:ea typeface="Lora SemiBold"/>
                <a:cs typeface="Lora SemiBold"/>
                <a:sym typeface="Lora SemiBold"/>
              </a:rPr>
              <a:t>PDFpedia is a chat with documents project that simplifies the way you interact with PDFs.</a:t>
            </a:r>
          </a:p>
          <a:p>
            <a:endParaRPr lang="en-US" dirty="0">
              <a:latin typeface="Garamond" panose="02020404030301010803" pitchFamily="18" charset="0"/>
              <a:ea typeface="Lora SemiBold"/>
              <a:cs typeface="Lora SemiBold"/>
              <a:sym typeface="Lora SemiBold"/>
            </a:endParaRPr>
          </a:p>
          <a:p>
            <a:r>
              <a:rPr lang="en-US" dirty="0">
                <a:latin typeface="Garamond" panose="02020404030301010803" pitchFamily="18" charset="0"/>
                <a:ea typeface="Lora SemiBold"/>
                <a:cs typeface="Lora SemiBold"/>
                <a:sym typeface="Lora SemiBold"/>
              </a:rPr>
              <a:t>It uses Retrieveal Augemented Generation(RAG) implementaion that leverages a powerful open-source Large language model and tech stack to provide a user-friendly application.</a:t>
            </a:r>
          </a:p>
          <a:p>
            <a:endParaRPr lang="en-US" dirty="0">
              <a:latin typeface="Garamond" panose="02020404030301010803" pitchFamily="18" charset="0"/>
              <a:ea typeface="Lora SemiBold"/>
              <a:cs typeface="Lora SemiBold"/>
              <a:sym typeface="Lora SemiBold"/>
            </a:endParaRPr>
          </a:p>
          <a:p>
            <a:endParaRPr lang="en-US" dirty="0">
              <a:latin typeface="Garamond" panose="02020404030301010803" pitchFamily="18" charset="0"/>
              <a:ea typeface="Lora SemiBold"/>
              <a:cs typeface="Lora SemiBold"/>
              <a:sym typeface="Lora SemiBold"/>
            </a:endParaRP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4E6ED-9021-7A3F-A8EB-825FFA687901}"/>
              </a:ext>
            </a:extLst>
          </p:cNvPr>
          <p:cNvSpPr txBox="1"/>
          <p:nvPr/>
        </p:nvSpPr>
        <p:spPr>
          <a:xfrm>
            <a:off x="725850" y="2826792"/>
            <a:ext cx="5967050" cy="189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ora" pitchFamily="2" charset="0"/>
              </a:rPr>
              <a:t>Objective: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Simplifying the process of Research, learning.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Simplify Your PDF Interactions: PDF-pedia is more than just a project; it's a chat with documents. It's designed to simplify and enhance the way you interact with PDFs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To ensure privacy and security by running entirely on your local machine.</a:t>
            </a:r>
          </a:p>
        </p:txBody>
      </p:sp>
      <p:pic>
        <p:nvPicPr>
          <p:cNvPr id="13" name="Picture 12" descr="A computer with a screen on">
            <a:extLst>
              <a:ext uri="{FF2B5EF4-FFF2-40B4-BE49-F238E27FC236}">
                <a16:creationId xmlns:a16="http://schemas.microsoft.com/office/drawing/2014/main" id="{D9EA3850-791A-0D48-E3C0-F979E7AA2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061" y="423497"/>
            <a:ext cx="4200525" cy="32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72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6"/>
          <p:cNvSpPr txBox="1">
            <a:spLocks noGrp="1"/>
          </p:cNvSpPr>
          <p:nvPr>
            <p:ph type="body" idx="2"/>
          </p:nvPr>
        </p:nvSpPr>
        <p:spPr>
          <a:xfrm>
            <a:off x="6016800" y="2290175"/>
            <a:ext cx="2606100" cy="205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5000"/>
              </a:lnSpc>
              <a:spcAft>
                <a:spcPts val="100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Local execution: </a:t>
            </a:r>
            <a:r>
              <a:rPr lang="en-US" sz="140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PDFpedia can run entirely on your local machine, ensuring privacy and efficiency.</a:t>
            </a: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dirty="0">
              <a:latin typeface="Garamond" panose="02020404030301010803" pitchFamily="18" charset="0"/>
              <a:ea typeface="Inconsolata"/>
              <a:cs typeface="Inconsolata"/>
              <a:sym typeface="Inconsolata"/>
            </a:endParaRPr>
          </a:p>
        </p:txBody>
      </p:sp>
      <p:sp>
        <p:nvSpPr>
          <p:cNvPr id="522" name="Google Shape;522;p86"/>
          <p:cNvSpPr txBox="1">
            <a:spLocks noGrp="1"/>
          </p:cNvSpPr>
          <p:nvPr>
            <p:ph type="body" idx="3"/>
          </p:nvPr>
        </p:nvSpPr>
        <p:spPr>
          <a:xfrm>
            <a:off x="3237000" y="2290175"/>
            <a:ext cx="2606100" cy="205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5000"/>
              </a:lnSpc>
              <a:spcAft>
                <a:spcPts val="100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Open-source nature</a:t>
            </a:r>
            <a:r>
              <a:rPr lang="en-US" dirty="0"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: </a:t>
            </a:r>
            <a:r>
              <a:rPr lang="en-US" sz="140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PDFpedia is an open-source project, allowing for transparency and community contributions.</a:t>
            </a: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dirty="0">
              <a:latin typeface="Garamond" panose="02020404030301010803" pitchFamily="18" charset="0"/>
              <a:ea typeface="Inconsolata"/>
              <a:cs typeface="Inconsolata"/>
              <a:sym typeface="Inconsolata"/>
            </a:endParaRPr>
          </a:p>
        </p:txBody>
      </p:sp>
      <p:sp>
        <p:nvSpPr>
          <p:cNvPr id="523" name="Google Shape;523;p86"/>
          <p:cNvSpPr txBox="1">
            <a:spLocks noGrp="1"/>
          </p:cNvSpPr>
          <p:nvPr>
            <p:ph type="body" idx="1"/>
          </p:nvPr>
        </p:nvSpPr>
        <p:spPr>
          <a:xfrm>
            <a:off x="457200" y="2290175"/>
            <a:ext cx="2606100" cy="20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5000"/>
              </a:lnSpc>
              <a:spcAft>
                <a:spcPts val="1000"/>
              </a:spcAft>
              <a:buSzPts val="1018"/>
              <a:buNone/>
            </a:pPr>
            <a:r>
              <a:rPr lang="en-US" sz="1400" dirty="0">
                <a:latin typeface="Times New Roman" panose="02020603050405020304" pitchFamily="18" charset="0"/>
                <a:ea typeface="Inconsolata"/>
                <a:cs typeface="Times New Roman" panose="02020603050405020304" pitchFamily="18" charset="0"/>
                <a:sym typeface="Inconsolata"/>
              </a:rPr>
              <a:t>Simplified PDF interaction: </a:t>
            </a:r>
            <a:r>
              <a:rPr lang="en-US" sz="140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PDFpedia simplifies the way you interact with PDF documents, making it easier to manage and access information.</a:t>
            </a: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018"/>
              <a:buNone/>
            </a:pPr>
            <a:endParaRPr sz="1400" dirty="0">
              <a:latin typeface="Garamond" panose="02020404030301010803" pitchFamily="18" charset="0"/>
              <a:ea typeface="Inconsolata"/>
              <a:cs typeface="Inconsolata"/>
              <a:sym typeface="Inconsolata"/>
            </a:endParaRPr>
          </a:p>
        </p:txBody>
      </p:sp>
      <p:sp>
        <p:nvSpPr>
          <p:cNvPr id="524" name="Google Shape;524;p8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 dirty="0">
                <a:latin typeface="Lora"/>
                <a:ea typeface="Lora"/>
                <a:cs typeface="Lora"/>
                <a:sym typeface="Lora"/>
              </a:rPr>
              <a:t>Key Features of PDFpedia</a:t>
            </a:r>
            <a:endParaRPr sz="252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5" name="Google Shape;525;p86"/>
          <p:cNvSpPr/>
          <p:nvPr/>
        </p:nvSpPr>
        <p:spPr>
          <a:xfrm>
            <a:off x="815315" y="1738100"/>
            <a:ext cx="2606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2"/>
                </a:solidFill>
                <a:latin typeface="Lora" pitchFamily="2" charset="0"/>
                <a:ea typeface="Inter Black"/>
                <a:cs typeface="Inter Black"/>
                <a:sym typeface="Inter Black"/>
              </a:rPr>
              <a:t>1</a:t>
            </a:r>
            <a:endParaRPr sz="4500" dirty="0">
              <a:solidFill>
                <a:schemeClr val="accent2"/>
              </a:solidFill>
              <a:latin typeface="Lora" pitchFamily="2" charset="0"/>
              <a:ea typeface="Inter Black"/>
              <a:cs typeface="Inter Black"/>
              <a:sym typeface="Inter Black"/>
            </a:endParaRPr>
          </a:p>
        </p:txBody>
      </p:sp>
      <p:sp>
        <p:nvSpPr>
          <p:cNvPr id="526" name="Google Shape;526;p86"/>
          <p:cNvSpPr/>
          <p:nvPr/>
        </p:nvSpPr>
        <p:spPr>
          <a:xfrm>
            <a:off x="3554725" y="1756863"/>
            <a:ext cx="2606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2"/>
                </a:solidFill>
                <a:latin typeface="Lora" pitchFamily="2" charset="0"/>
                <a:ea typeface="Inter Black"/>
                <a:cs typeface="Inter Black"/>
                <a:sym typeface="Inter Black"/>
              </a:rPr>
              <a:t>2</a:t>
            </a:r>
            <a:endParaRPr sz="4500" dirty="0">
              <a:solidFill>
                <a:schemeClr val="accent2"/>
              </a:solidFill>
              <a:latin typeface="Lora" pitchFamily="2" charset="0"/>
              <a:ea typeface="Inter Black"/>
              <a:cs typeface="Inter Black"/>
              <a:sym typeface="Inter Black"/>
            </a:endParaRPr>
          </a:p>
        </p:txBody>
      </p:sp>
      <p:sp>
        <p:nvSpPr>
          <p:cNvPr id="527" name="Google Shape;527;p86"/>
          <p:cNvSpPr/>
          <p:nvPr/>
        </p:nvSpPr>
        <p:spPr>
          <a:xfrm>
            <a:off x="6461775" y="1742938"/>
            <a:ext cx="2606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2"/>
                </a:solidFill>
                <a:latin typeface="Lora" pitchFamily="2" charset="0"/>
                <a:ea typeface="Inter Black"/>
                <a:cs typeface="Inter Black"/>
                <a:sym typeface="Inter Black"/>
              </a:rPr>
              <a:t>3</a:t>
            </a:r>
            <a:endParaRPr sz="4500" dirty="0">
              <a:solidFill>
                <a:schemeClr val="accent2"/>
              </a:solidFill>
              <a:latin typeface="Lora" pitchFamily="2" charset="0"/>
              <a:ea typeface="Inter Black"/>
              <a:cs typeface="Inter Black"/>
              <a:sym typeface="Inter Black"/>
            </a:endParaRPr>
          </a:p>
        </p:txBody>
      </p:sp>
      <p:sp>
        <p:nvSpPr>
          <p:cNvPr id="2" name="Google Shape;539;p87">
            <a:extLst>
              <a:ext uri="{FF2B5EF4-FFF2-40B4-BE49-F238E27FC236}">
                <a16:creationId xmlns:a16="http://schemas.microsoft.com/office/drawing/2014/main" id="{E441DF28-63D9-50FC-D9EA-A02E877E807D}"/>
              </a:ext>
            </a:extLst>
          </p:cNvPr>
          <p:cNvSpPr/>
          <p:nvPr/>
        </p:nvSpPr>
        <p:spPr>
          <a:xfrm>
            <a:off x="450850" y="5575336"/>
            <a:ext cx="135000" cy="135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540;p87">
            <a:extLst>
              <a:ext uri="{FF2B5EF4-FFF2-40B4-BE49-F238E27FC236}">
                <a16:creationId xmlns:a16="http://schemas.microsoft.com/office/drawing/2014/main" id="{DD879117-C32D-C63E-3A18-EE62DC30F9B4}"/>
              </a:ext>
            </a:extLst>
          </p:cNvPr>
          <p:cNvSpPr/>
          <p:nvPr/>
        </p:nvSpPr>
        <p:spPr>
          <a:xfrm>
            <a:off x="4790275" y="5575336"/>
            <a:ext cx="135000" cy="135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3A7CF-AC0D-638C-85F1-5358151AB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5" y="1738100"/>
            <a:ext cx="474600" cy="47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440961-7370-E07F-884B-FCD02A260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780" y="1738100"/>
            <a:ext cx="474600" cy="47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2BAD03-60A7-5A74-0F5F-C60A10787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000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5250" y="1738100"/>
            <a:ext cx="514550" cy="514550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8" name="Picture 7" descr="A black and pink logo&#10;&#10;Description automatically generated">
            <a:extLst>
              <a:ext uri="{FF2B5EF4-FFF2-40B4-BE49-F238E27FC236}">
                <a16:creationId xmlns:a16="http://schemas.microsoft.com/office/drawing/2014/main" id="{EEA06301-3D32-E273-704F-3B543E56BF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2832" y1="32324" x2="61719" y2="54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3055" y="210172"/>
            <a:ext cx="1042405" cy="1042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056B35-64F5-535C-97C9-273AC02BF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Lora" pitchFamily="2" charset="0"/>
              </a:rPr>
              <a:t>Workflow</a:t>
            </a:r>
          </a:p>
        </p:txBody>
      </p:sp>
      <p:pic>
        <p:nvPicPr>
          <p:cNvPr id="11" name="Picture 10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F54B7A28-1581-1423-2522-F90F920FB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80" b="89963" l="6146" r="95417">
                        <a14:foregroundMark x1="32500" y1="43123" x2="41458" y2="39405"/>
                        <a14:foregroundMark x1="41458" y1="39405" x2="44688" y2="40335"/>
                        <a14:foregroundMark x1="37083" y1="42565" x2="41875" y2="43494"/>
                        <a14:foregroundMark x1="62083" y1="47026" x2="63958" y2="48513"/>
                        <a14:foregroundMark x1="61042" y1="39219" x2="64271" y2="46468"/>
                        <a14:foregroundMark x1="85208" y1="47955" x2="83854" y2="48141"/>
                        <a14:foregroundMark x1="82083" y1="46097" x2="91979" y2="50558"/>
                        <a14:foregroundMark x1="91979" y1="50558" x2="81354" y2="43680"/>
                        <a14:foregroundMark x1="81354" y1="43680" x2="81354" y2="43680"/>
                        <a14:foregroundMark x1="80938" y1="46840" x2="91250" y2="50558"/>
                        <a14:foregroundMark x1="89375" y1="44238" x2="92396" y2="52974"/>
                        <a14:foregroundMark x1="95417" y1="47398" x2="95417" y2="47398"/>
                        <a14:foregroundMark x1="95417" y1="47398" x2="95417" y2="47398"/>
                        <a14:foregroundMark x1="6042" y1="44424" x2="15833" y2="44424"/>
                        <a14:foregroundMark x1="15833" y1="44424" x2="6354" y2="54647"/>
                        <a14:foregroundMark x1="6354" y1="54647" x2="6146" y2="46468"/>
                        <a14:foregroundMark x1="9167" y1="38290" x2="8021" y2="38848"/>
                        <a14:foregroundMark x1="10417" y1="39963" x2="13438" y2="39405"/>
                        <a14:foregroundMark x1="10417" y1="31970" x2="10417" y2="31970"/>
                        <a14:foregroundMark x1="10313" y1="28439" x2="10313" y2="28439"/>
                        <a14:foregroundMark x1="29375" y1="13941" x2="32083" y2="18216"/>
                        <a14:foregroundMark x1="25625" y1="14684" x2="36042" y2="20260"/>
                        <a14:foregroundMark x1="36042" y1="20260" x2="26146" y2="11338"/>
                        <a14:foregroundMark x1="23958" y1="18216" x2="33021" y2="20632"/>
                        <a14:foregroundMark x1="33021" y1="20632" x2="33021" y2="20818"/>
                        <a14:foregroundMark x1="48125" y1="16357" x2="55104" y2="21561"/>
                        <a14:foregroundMark x1="68958" y1="20446" x2="71563" y2="17658"/>
                        <a14:foregroundMark x1="74896" y1="17100" x2="75729" y2="19888"/>
                        <a14:foregroundMark x1="75208" y1="15613" x2="65313" y2="17286"/>
                        <a14:foregroundMark x1="65313" y1="17286" x2="74792" y2="19517"/>
                        <a14:foregroundMark x1="74792" y1="19517" x2="69896" y2="22305"/>
                        <a14:foregroundMark x1="28750" y1="78810" x2="29583" y2="86245"/>
                        <a14:foregroundMark x1="50833" y1="84572" x2="46563" y2="85874"/>
                        <a14:foregroundMark x1="31771" y1="42007" x2="31563" y2="52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415" y="1531390"/>
            <a:ext cx="5486585" cy="307477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9E246E-D37E-D6AE-0243-3297FC3353E3}"/>
              </a:ext>
            </a:extLst>
          </p:cNvPr>
          <p:cNvCxnSpPr/>
          <p:nvPr/>
        </p:nvCxnSpPr>
        <p:spPr>
          <a:xfrm flipH="1">
            <a:off x="6693540" y="2063060"/>
            <a:ext cx="382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1F372E-1A25-887E-25E8-351850676344}"/>
              </a:ext>
            </a:extLst>
          </p:cNvPr>
          <p:cNvCxnSpPr>
            <a:cxnSpLocks/>
          </p:cNvCxnSpPr>
          <p:nvPr/>
        </p:nvCxnSpPr>
        <p:spPr>
          <a:xfrm flipH="1">
            <a:off x="5695164" y="2063060"/>
            <a:ext cx="3638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EC9C4B37-BA15-A11A-965A-4FF0BD56B8F8}"/>
              </a:ext>
            </a:extLst>
          </p:cNvPr>
          <p:cNvCxnSpPr>
            <a:cxnSpLocks/>
          </p:cNvCxnSpPr>
          <p:nvPr/>
        </p:nvCxnSpPr>
        <p:spPr>
          <a:xfrm rot="5400000">
            <a:off x="4308392" y="2095053"/>
            <a:ext cx="644325" cy="5803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7706FD0-7C36-D2C2-17AB-40D4743694E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275991" y="3377755"/>
            <a:ext cx="709128" cy="5803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D63B5D2-0300-A170-516D-39F1A53F0C96}"/>
              </a:ext>
            </a:extLst>
          </p:cNvPr>
          <p:cNvCxnSpPr>
            <a:cxnSpLocks/>
          </p:cNvCxnSpPr>
          <p:nvPr/>
        </p:nvCxnSpPr>
        <p:spPr>
          <a:xfrm>
            <a:off x="4547499" y="2949469"/>
            <a:ext cx="85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0A0A11-282A-DB28-CF8A-EDCDF7B048E9}"/>
              </a:ext>
            </a:extLst>
          </p:cNvPr>
          <p:cNvCxnSpPr>
            <a:cxnSpLocks/>
          </p:cNvCxnSpPr>
          <p:nvPr/>
        </p:nvCxnSpPr>
        <p:spPr>
          <a:xfrm>
            <a:off x="7384005" y="2986792"/>
            <a:ext cx="653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ED2C6F8B-3018-BC43-A235-57F46BCF16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29585" y="2277665"/>
            <a:ext cx="1675718" cy="4297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DEDC5BA-CCCF-C328-3A2D-7707D138D0E0}"/>
              </a:ext>
            </a:extLst>
          </p:cNvPr>
          <p:cNvSpPr txBox="1"/>
          <p:nvPr/>
        </p:nvSpPr>
        <p:spPr>
          <a:xfrm>
            <a:off x="4412263" y="2555905"/>
            <a:ext cx="1128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aramond" panose="02020404030301010803" pitchFamily="18" charset="0"/>
              </a:rPr>
              <a:t>Fetch Relevant Context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2499EF-E0C1-4F29-C3EF-151E5105DBC6}"/>
              </a:ext>
            </a:extLst>
          </p:cNvPr>
          <p:cNvSpPr txBox="1"/>
          <p:nvPr/>
        </p:nvSpPr>
        <p:spPr>
          <a:xfrm>
            <a:off x="457200" y="1120669"/>
            <a:ext cx="5486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The workflow of </a:t>
            </a:r>
            <a:r>
              <a:rPr lang="en-US" sz="1600" dirty="0" err="1">
                <a:latin typeface="Garamond" panose="02020404030301010803" pitchFamily="18" charset="0"/>
              </a:rPr>
              <a:t>PDFpedia</a:t>
            </a:r>
            <a:r>
              <a:rPr lang="en-US" sz="1600" dirty="0">
                <a:latin typeface="Garamond" panose="02020404030301010803" pitchFamily="18" charset="0"/>
              </a:rPr>
              <a:t> will be as follows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A49B13-3BB7-FDC4-D1DB-32656C77466A}"/>
              </a:ext>
            </a:extLst>
          </p:cNvPr>
          <p:cNvSpPr txBox="1"/>
          <p:nvPr/>
        </p:nvSpPr>
        <p:spPr>
          <a:xfrm>
            <a:off x="550506" y="1642188"/>
            <a:ext cx="31069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Receive query from the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Convert it to an embedded query vector preserving the semantics, using an embedding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Retrieve the top-k relevant content from the vector database by computing similarity between the query embedding and the content embedding in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Pass the retrieved content and query as a prompt to an LLM.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The LLM gives the required response.</a:t>
            </a:r>
          </a:p>
        </p:txBody>
      </p:sp>
      <p:sp>
        <p:nvSpPr>
          <p:cNvPr id="53" name="Google Shape;539;p87">
            <a:extLst>
              <a:ext uri="{FF2B5EF4-FFF2-40B4-BE49-F238E27FC236}">
                <a16:creationId xmlns:a16="http://schemas.microsoft.com/office/drawing/2014/main" id="{B772BE95-06D6-550B-D6C3-EEF59990DCD1}"/>
              </a:ext>
            </a:extLst>
          </p:cNvPr>
          <p:cNvSpPr/>
          <p:nvPr/>
        </p:nvSpPr>
        <p:spPr>
          <a:xfrm>
            <a:off x="450850" y="5575336"/>
            <a:ext cx="135000" cy="135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540;p87">
            <a:extLst>
              <a:ext uri="{FF2B5EF4-FFF2-40B4-BE49-F238E27FC236}">
                <a16:creationId xmlns:a16="http://schemas.microsoft.com/office/drawing/2014/main" id="{EBECC7FE-825E-D0DA-B3A5-9E1CA0815170}"/>
              </a:ext>
            </a:extLst>
          </p:cNvPr>
          <p:cNvSpPr/>
          <p:nvPr/>
        </p:nvSpPr>
        <p:spPr>
          <a:xfrm>
            <a:off x="4790275" y="5575336"/>
            <a:ext cx="135000" cy="135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537634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 dirty="0">
                <a:latin typeface="Lora"/>
                <a:ea typeface="Lora"/>
                <a:cs typeface="Lora"/>
                <a:sym typeface="Lora"/>
              </a:rPr>
              <a:t>Tech Stack of PDFpedia</a:t>
            </a:r>
            <a:endParaRPr sz="252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3" name="Google Shape;533;p87"/>
          <p:cNvSpPr txBox="1">
            <a:spLocks noGrp="1"/>
          </p:cNvSpPr>
          <p:nvPr>
            <p:ph type="body" idx="1"/>
          </p:nvPr>
        </p:nvSpPr>
        <p:spPr>
          <a:xfrm>
            <a:off x="375250" y="1834900"/>
            <a:ext cx="38208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consolata"/>
              <a:buChar char="●"/>
            </a:pPr>
            <a:r>
              <a:rPr lang="en" sz="120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Voy </a:t>
            </a:r>
            <a:r>
              <a:rPr lang="en" sz="160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🕸️🦀</a:t>
            </a:r>
            <a:endParaRPr sz="1600" dirty="0">
              <a:latin typeface="Garamond" panose="02020404030301010803" pitchFamily="18" charset="0"/>
              <a:ea typeface="Inconsolata"/>
              <a:cs typeface="Inconsolata"/>
              <a:sym typeface="Inconsolata"/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consolata"/>
              <a:buChar char="●"/>
            </a:pPr>
            <a:r>
              <a:rPr lang="en" sz="120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Ollama </a:t>
            </a:r>
            <a:endParaRPr lang="en-US" sz="1200" dirty="0">
              <a:latin typeface="Garamond" panose="02020404030301010803" pitchFamily="18" charset="0"/>
              <a:ea typeface="Inconsolata"/>
              <a:cs typeface="Inconsolata"/>
              <a:sym typeface="Inconsolata"/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consolata"/>
              <a:buChar char="●"/>
            </a:pPr>
            <a:r>
              <a:rPr lang="en-US" sz="120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LangChain.js 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Garamond" panose="02020404030301010803" pitchFamily="18" charset="0"/>
              </a:rPr>
              <a:t>🦜️🔗</a:t>
            </a:r>
            <a:endParaRPr lang="en-US" sz="1600" dirty="0">
              <a:latin typeface="Garamond" panose="02020404030301010803" pitchFamily="18" charset="0"/>
              <a:ea typeface="Inconsolata"/>
              <a:cs typeface="Inconsolata"/>
              <a:sym typeface="Inconsolata"/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Inconsolata"/>
              <a:buChar char="●"/>
            </a:pPr>
            <a:r>
              <a:rPr lang="en" sz="120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Transformers.js</a:t>
            </a:r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Inconsolata"/>
              <a:buChar char="●"/>
            </a:pPr>
            <a:r>
              <a:rPr lang="en" sz="120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Next.js  </a:t>
            </a:r>
            <a:endParaRPr sz="1200" dirty="0">
              <a:latin typeface="Garamond" panose="02020404030301010803" pitchFamily="18" charset="0"/>
              <a:ea typeface="Inconsolata"/>
              <a:cs typeface="Inconsolata"/>
              <a:sym typeface="Inconsolata"/>
            </a:endParaRPr>
          </a:p>
        </p:txBody>
      </p:sp>
      <p:sp>
        <p:nvSpPr>
          <p:cNvPr id="534" name="Google Shape;534;p87"/>
          <p:cNvSpPr txBox="1">
            <a:spLocks noGrp="1"/>
          </p:cNvSpPr>
          <p:nvPr>
            <p:ph type="body" idx="4"/>
          </p:nvPr>
        </p:nvSpPr>
        <p:spPr>
          <a:xfrm>
            <a:off x="4718400" y="1834900"/>
            <a:ext cx="38208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consolata"/>
              <a:buChar char="●"/>
            </a:pPr>
            <a:r>
              <a:rPr lang="en" sz="120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Voy: </a:t>
            </a:r>
            <a:r>
              <a:rPr lang="en-US" sz="120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 storing and managing vectors </a:t>
            </a:r>
          </a:p>
          <a:p>
            <a:pPr marL="342900" marR="0" lvl="0" indent="-241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consolata"/>
              <a:buChar char="●"/>
            </a:pPr>
            <a:r>
              <a:rPr lang="en-US" sz="120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Ollama: responsible for running a Language Model Locally</a:t>
            </a:r>
          </a:p>
          <a:p>
            <a:pPr marL="342900" marR="0" lvl="0" indent="-241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consolata"/>
              <a:buChar char="●"/>
            </a:pPr>
            <a:r>
              <a:rPr lang="en" sz="120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LangChain.js: </a:t>
            </a:r>
            <a:r>
              <a:rPr lang="en-US" sz="120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 backbone of our application used, framework for making applications using llms</a:t>
            </a:r>
            <a:endParaRPr sz="1200" dirty="0">
              <a:latin typeface="Garamond" panose="02020404030301010803" pitchFamily="18" charset="0"/>
              <a:ea typeface="Inconsolata"/>
              <a:cs typeface="Inconsolata"/>
              <a:sym typeface="Inconsolata"/>
            </a:endParaRPr>
          </a:p>
          <a:p>
            <a:pPr marL="342900" marR="0" lvl="0" indent="-241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Inconsolata"/>
              <a:buChar char="●"/>
            </a:pPr>
            <a:r>
              <a:rPr lang="en" sz="120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Transformers.js: </a:t>
            </a:r>
            <a:r>
              <a:rPr lang="en-US" sz="120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Running embeddings in the browser.</a:t>
            </a:r>
          </a:p>
          <a:p>
            <a:pPr marL="342900" marR="0" lvl="0" indent="-241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Inconsolata"/>
              <a:buChar char="●"/>
            </a:pPr>
            <a:r>
              <a:rPr lang="en-US" sz="120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Next.js: Building Full-Stack Applications</a:t>
            </a:r>
            <a:endParaRPr sz="1200" dirty="0">
              <a:latin typeface="Garamond" panose="02020404030301010803" pitchFamily="18" charset="0"/>
              <a:ea typeface="Inconsolata"/>
              <a:cs typeface="Inconsolata"/>
              <a:sym typeface="Inconsolata"/>
            </a:endParaRPr>
          </a:p>
        </p:txBody>
      </p:sp>
      <p:sp>
        <p:nvSpPr>
          <p:cNvPr id="535" name="Google Shape;535;p87"/>
          <p:cNvSpPr txBox="1">
            <a:spLocks noGrp="1"/>
          </p:cNvSpPr>
          <p:nvPr>
            <p:ph type="subTitle" idx="3"/>
          </p:nvPr>
        </p:nvSpPr>
        <p:spPr>
          <a:xfrm>
            <a:off x="723751" y="1164900"/>
            <a:ext cx="347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>
                <a:latin typeface="Lora SemiBold"/>
                <a:ea typeface="Lora SemiBold"/>
                <a:cs typeface="Lora SemiBold"/>
                <a:sym typeface="Lora SemiBold"/>
              </a:rPr>
              <a:t>Technologies</a:t>
            </a:r>
            <a:endParaRPr sz="1400" dirty="0"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536" name="Google Shape;536;p87"/>
          <p:cNvSpPr txBox="1">
            <a:spLocks noGrp="1"/>
          </p:cNvSpPr>
          <p:nvPr>
            <p:ph type="subTitle" idx="2"/>
          </p:nvPr>
        </p:nvSpPr>
        <p:spPr>
          <a:xfrm>
            <a:off x="5066542" y="1164900"/>
            <a:ext cx="347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>
                <a:latin typeface="Lora SemiBold"/>
                <a:ea typeface="Lora SemiBold"/>
                <a:cs typeface="Lora SemiBold"/>
                <a:sym typeface="Lora SemiBold"/>
              </a:rPr>
              <a:t>Roles and Benefits</a:t>
            </a:r>
            <a:endParaRPr sz="1400" dirty="0"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cxnSp>
        <p:nvCxnSpPr>
          <p:cNvPr id="537" name="Google Shape;537;p87"/>
          <p:cNvCxnSpPr/>
          <p:nvPr/>
        </p:nvCxnSpPr>
        <p:spPr>
          <a:xfrm>
            <a:off x="4857775" y="1164900"/>
            <a:ext cx="0" cy="352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38" name="Google Shape;538;p87"/>
          <p:cNvCxnSpPr/>
          <p:nvPr/>
        </p:nvCxnSpPr>
        <p:spPr>
          <a:xfrm>
            <a:off x="518350" y="1164900"/>
            <a:ext cx="0" cy="352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39" name="Google Shape;539;p87"/>
          <p:cNvSpPr/>
          <p:nvPr/>
        </p:nvSpPr>
        <p:spPr>
          <a:xfrm>
            <a:off x="450850" y="1383600"/>
            <a:ext cx="135000" cy="135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87"/>
          <p:cNvSpPr/>
          <p:nvPr/>
        </p:nvSpPr>
        <p:spPr>
          <a:xfrm>
            <a:off x="4790275" y="1383588"/>
            <a:ext cx="135000" cy="135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" name="Google Shape;552;p88">
            <a:extLst>
              <a:ext uri="{FF2B5EF4-FFF2-40B4-BE49-F238E27FC236}">
                <a16:creationId xmlns:a16="http://schemas.microsoft.com/office/drawing/2014/main" id="{05EB8417-A326-0244-F13F-67FDBBB71549}"/>
              </a:ext>
            </a:extLst>
          </p:cNvPr>
          <p:cNvCxnSpPr>
            <a:cxnSpLocks/>
          </p:cNvCxnSpPr>
          <p:nvPr/>
        </p:nvCxnSpPr>
        <p:spPr>
          <a:xfrm>
            <a:off x="458458" y="2066275"/>
            <a:ext cx="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553;p88">
            <a:extLst>
              <a:ext uri="{FF2B5EF4-FFF2-40B4-BE49-F238E27FC236}">
                <a16:creationId xmlns:a16="http://schemas.microsoft.com/office/drawing/2014/main" id="{A3241E91-7F48-5B01-7FBF-B917E5794A29}"/>
              </a:ext>
            </a:extLst>
          </p:cNvPr>
          <p:cNvCxnSpPr>
            <a:cxnSpLocks/>
          </p:cNvCxnSpPr>
          <p:nvPr/>
        </p:nvCxnSpPr>
        <p:spPr>
          <a:xfrm>
            <a:off x="3323886" y="2066275"/>
            <a:ext cx="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54;p88">
            <a:extLst>
              <a:ext uri="{FF2B5EF4-FFF2-40B4-BE49-F238E27FC236}">
                <a16:creationId xmlns:a16="http://schemas.microsoft.com/office/drawing/2014/main" id="{49F9015A-8DBA-8340-99DE-23F30C6A16EE}"/>
              </a:ext>
            </a:extLst>
          </p:cNvPr>
          <p:cNvCxnSpPr>
            <a:cxnSpLocks/>
          </p:cNvCxnSpPr>
          <p:nvPr/>
        </p:nvCxnSpPr>
        <p:spPr>
          <a:xfrm>
            <a:off x="6189434" y="2066275"/>
            <a:ext cx="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AutoShape 2" descr="logo">
            <a:extLst>
              <a:ext uri="{FF2B5EF4-FFF2-40B4-BE49-F238E27FC236}">
                <a16:creationId xmlns:a16="http://schemas.microsoft.com/office/drawing/2014/main" id="{6183780C-1ADC-022D-1B86-CE1D07A3CC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9640B2-24C3-5678-8BB4-142A3B812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815" y="2297000"/>
            <a:ext cx="173010" cy="24469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F85DC7F-549B-9C35-F645-02A5F9E0E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602" y="3074786"/>
            <a:ext cx="242547" cy="22467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F887A8-868E-CA67-EF24-FC741CE5D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8300" y="3512709"/>
            <a:ext cx="250040" cy="250040"/>
          </a:xfrm>
          <a:prstGeom prst="rect">
            <a:avLst/>
          </a:prstGeom>
        </p:spPr>
      </p:pic>
      <p:pic>
        <p:nvPicPr>
          <p:cNvPr id="19" name="Picture 18" descr="A black and pink logo&#10;&#10;Description automatically generated">
            <a:extLst>
              <a:ext uri="{FF2B5EF4-FFF2-40B4-BE49-F238E27FC236}">
                <a16:creationId xmlns:a16="http://schemas.microsoft.com/office/drawing/2014/main" id="{13912227-8D6E-0D21-2C33-2CBE353784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2832" y1="32324" x2="61719" y2="54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5512" y="287435"/>
            <a:ext cx="887880" cy="887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8"/>
          <p:cNvSpPr txBox="1">
            <a:spLocks noGrp="1"/>
          </p:cNvSpPr>
          <p:nvPr>
            <p:ph type="subTitle" idx="4294967295"/>
          </p:nvPr>
        </p:nvSpPr>
        <p:spPr>
          <a:xfrm>
            <a:off x="6188407" y="2140914"/>
            <a:ext cx="2498400" cy="720300"/>
          </a:xfrm>
          <a:prstGeom prst="rect">
            <a:avLst/>
          </a:prstGeom>
        </p:spPr>
        <p:txBody>
          <a:bodyPr spcFirstLastPara="1" wrap="square" lIns="45700" tIns="0" rIns="137150" bIns="13715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solidFill>
                <a:schemeClr val="dk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rPr>
              <a:t>Privacy-Focused and Efficient Solution</a:t>
            </a:r>
            <a:endParaRPr sz="1400" dirty="0">
              <a:solidFill>
                <a:schemeClr val="dk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546" name="Google Shape;546;p88"/>
          <p:cNvSpPr txBox="1">
            <a:spLocks noGrp="1"/>
          </p:cNvSpPr>
          <p:nvPr>
            <p:ph type="body" idx="1"/>
          </p:nvPr>
        </p:nvSpPr>
        <p:spPr>
          <a:xfrm>
            <a:off x="457200" y="2953876"/>
            <a:ext cx="24984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182875" rIns="137150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lang="en" sz="120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PDFpedia simplifies the way users interact with PDFs, making it more user-friendly and efficient.</a:t>
            </a:r>
            <a:endParaRPr sz="1200" dirty="0">
              <a:latin typeface="Garamond" panose="02020404030301010803" pitchFamily="18" charset="0"/>
              <a:ea typeface="Inconsolata"/>
              <a:cs typeface="Inconsolata"/>
              <a:sym typeface="Inconsolata"/>
            </a:endParaRPr>
          </a:p>
        </p:txBody>
      </p:sp>
      <p:sp>
        <p:nvSpPr>
          <p:cNvPr id="547" name="Google Shape;547;p88"/>
          <p:cNvSpPr txBox="1">
            <a:spLocks noGrp="1"/>
          </p:cNvSpPr>
          <p:nvPr>
            <p:ph type="subTitle" idx="4294967295"/>
          </p:nvPr>
        </p:nvSpPr>
        <p:spPr>
          <a:xfrm>
            <a:off x="457212" y="2048576"/>
            <a:ext cx="24984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137150" bIns="13715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 dirty="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rPr>
              <a:t>Ease of Access</a:t>
            </a:r>
            <a:endParaRPr sz="1400" dirty="0">
              <a:solidFill>
                <a:schemeClr val="dk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548" name="Google Shape;548;p88"/>
          <p:cNvSpPr txBox="1">
            <a:spLocks noGrp="1"/>
          </p:cNvSpPr>
          <p:nvPr>
            <p:ph type="subTitle" idx="4294967295"/>
          </p:nvPr>
        </p:nvSpPr>
        <p:spPr>
          <a:xfrm>
            <a:off x="3322822" y="2048576"/>
            <a:ext cx="24984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137150" bIns="13715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 dirty="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rPr>
              <a:t>Open-Source Nature</a:t>
            </a:r>
            <a:endParaRPr sz="1400" dirty="0">
              <a:solidFill>
                <a:schemeClr val="dk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549" name="Google Shape;549;p88"/>
          <p:cNvSpPr txBox="1">
            <a:spLocks noGrp="1"/>
          </p:cNvSpPr>
          <p:nvPr>
            <p:ph type="body" idx="3"/>
          </p:nvPr>
        </p:nvSpPr>
        <p:spPr>
          <a:xfrm>
            <a:off x="3322810" y="2953876"/>
            <a:ext cx="2498400" cy="2182200"/>
          </a:xfrm>
          <a:prstGeom prst="rect">
            <a:avLst/>
          </a:prstGeom>
        </p:spPr>
        <p:txBody>
          <a:bodyPr spcFirstLastPara="1" wrap="square" lIns="45700" tIns="18287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PDFpedia is an open-source project, allowing users to access and contribute to its development.</a:t>
            </a:r>
            <a:endParaRPr sz="1200" dirty="0">
              <a:latin typeface="Garamond" panose="02020404030301010803" pitchFamily="18" charset="0"/>
              <a:ea typeface="Inconsolata"/>
              <a:cs typeface="Inconsolata"/>
              <a:sym typeface="Inconsolata"/>
            </a:endParaRPr>
          </a:p>
        </p:txBody>
      </p:sp>
      <p:sp>
        <p:nvSpPr>
          <p:cNvPr id="550" name="Google Shape;550;p88"/>
          <p:cNvSpPr txBox="1">
            <a:spLocks noGrp="1"/>
          </p:cNvSpPr>
          <p:nvPr>
            <p:ph type="body" idx="2"/>
          </p:nvPr>
        </p:nvSpPr>
        <p:spPr>
          <a:xfrm>
            <a:off x="6188419" y="2953876"/>
            <a:ext cx="2498400" cy="2182200"/>
          </a:xfrm>
          <a:prstGeom prst="rect">
            <a:avLst/>
          </a:prstGeom>
        </p:spPr>
        <p:txBody>
          <a:bodyPr spcFirstLastPara="1" wrap="square" lIns="45700" tIns="18287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dirty="0">
                <a:latin typeface="Garamond" panose="02020404030301010803" pitchFamily="18" charset="0"/>
                <a:ea typeface="Inconsolata"/>
                <a:cs typeface="Inconsolata"/>
                <a:sym typeface="Inconsolata"/>
              </a:rPr>
              <a:t>PDFpedia can run entirely on the user's local machine, ensuring privacy and providing an efficient PDF document management solution.</a:t>
            </a:r>
            <a:endParaRPr sz="1200" dirty="0">
              <a:latin typeface="Garamond" panose="02020404030301010803" pitchFamily="18" charset="0"/>
              <a:ea typeface="Inconsolata"/>
              <a:cs typeface="Inconsolata"/>
              <a:sym typeface="Inconsolata"/>
            </a:endParaRPr>
          </a:p>
        </p:txBody>
      </p:sp>
      <p:sp>
        <p:nvSpPr>
          <p:cNvPr id="551" name="Google Shape;551;p8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 dirty="0">
                <a:latin typeface="Lora"/>
                <a:ea typeface="Lora"/>
                <a:cs typeface="Lora"/>
                <a:sym typeface="Lora"/>
              </a:rPr>
              <a:t>Significance and Excitement of PDFpedia</a:t>
            </a:r>
            <a:endParaRPr sz="2520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52" name="Google Shape;552;p88"/>
          <p:cNvCxnSpPr/>
          <p:nvPr/>
        </p:nvCxnSpPr>
        <p:spPr>
          <a:xfrm>
            <a:off x="458470" y="2892101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88"/>
          <p:cNvCxnSpPr/>
          <p:nvPr/>
        </p:nvCxnSpPr>
        <p:spPr>
          <a:xfrm>
            <a:off x="3323898" y="2892101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88"/>
          <p:cNvCxnSpPr/>
          <p:nvPr/>
        </p:nvCxnSpPr>
        <p:spPr>
          <a:xfrm>
            <a:off x="6189446" y="2892101"/>
            <a:ext cx="249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black and pink logo&#10;&#10;Description automatically generated">
            <a:extLst>
              <a:ext uri="{FF2B5EF4-FFF2-40B4-BE49-F238E27FC236}">
                <a16:creationId xmlns:a16="http://schemas.microsoft.com/office/drawing/2014/main" id="{24BF6E98-B505-9440-558A-350B41940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832" y1="32324" x2="61719" y2="54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9727" y="273096"/>
            <a:ext cx="887880" cy="887880"/>
          </a:xfrm>
          <a:prstGeom prst="rect">
            <a:avLst/>
          </a:prstGeom>
        </p:spPr>
      </p:pic>
      <p:pic>
        <p:nvPicPr>
          <p:cNvPr id="5" name="Graphic 4" descr="Users outline">
            <a:extLst>
              <a:ext uri="{FF2B5EF4-FFF2-40B4-BE49-F238E27FC236}">
                <a16:creationId xmlns:a16="http://schemas.microsoft.com/office/drawing/2014/main" id="{BF4EE0ED-5436-094A-7670-E84B0EE4F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3037" y="1745963"/>
            <a:ext cx="662763" cy="662763"/>
          </a:xfrm>
          <a:prstGeom prst="rect">
            <a:avLst/>
          </a:prstGeom>
        </p:spPr>
      </p:pic>
      <p:pic>
        <p:nvPicPr>
          <p:cNvPr id="6" name="Picture 5" descr="A black background with a black square">
            <a:extLst>
              <a:ext uri="{FF2B5EF4-FFF2-40B4-BE49-F238E27FC236}">
                <a16:creationId xmlns:a16="http://schemas.microsoft.com/office/drawing/2014/main" id="{AAC2AD67-F02C-D40D-F82D-9D9EFB7C6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9300" y="1740922"/>
            <a:ext cx="572700" cy="572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79081A-C9EB-0647-A7DE-DC1E2CA3ED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9874" y="1707879"/>
            <a:ext cx="572701" cy="572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4"/>
          <p:cNvSpPr txBox="1">
            <a:spLocks noGrp="1"/>
          </p:cNvSpPr>
          <p:nvPr>
            <p:ph type="body" idx="1"/>
          </p:nvPr>
        </p:nvSpPr>
        <p:spPr>
          <a:xfrm>
            <a:off x="457200" y="2132925"/>
            <a:ext cx="2606100" cy="2439000"/>
          </a:xfrm>
        </p:spPr>
        <p:txBody>
          <a:bodyPr spcFirstLastPara="1" wrap="square" lIns="137150" tIns="182875" rIns="137150" bIns="91425" anchor="t" anchorCtr="0">
            <a:normAutofit/>
          </a:bodyPr>
          <a:lstStyle/>
          <a:p>
            <a:pPr lvl="0">
              <a:spcAft>
                <a:spcPts val="600"/>
              </a:spcAft>
            </a:pPr>
            <a:r>
              <a:rPr lang="en" b="0" i="0" u="none" strike="noStrike" cap="none" dirty="0">
                <a:latin typeface="Garamond" panose="02020404030301010803" pitchFamily="18" charset="0"/>
                <a:ea typeface="Inconsolata" pitchFamily="1" charset="0"/>
                <a:sym typeface="Inter"/>
              </a:rPr>
              <a:t>PDFpedia is a user-friendly solution that combines the power of open-source LLMs with local execution.</a:t>
            </a:r>
            <a:endParaRPr b="0" i="0" u="none" strike="noStrike" cap="none" dirty="0">
              <a:latin typeface="Garamond" panose="02020404030301010803" pitchFamily="18" charset="0"/>
              <a:ea typeface="Inconsolata" pitchFamily="1" charset="0"/>
              <a:sym typeface="Inter"/>
            </a:endParaRPr>
          </a:p>
        </p:txBody>
      </p:sp>
      <p:sp>
        <p:nvSpPr>
          <p:cNvPr id="504" name="Google Shape;504;p8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>
              <a:lnSpc>
                <a:spcPct val="90000"/>
              </a:lnSpc>
            </a:pPr>
            <a:r>
              <a:rPr lang="en-US" b="1" i="0" u="none" strike="noStrike" cap="none" dirty="0">
                <a:latin typeface="Lora" pitchFamily="2" charset="0"/>
                <a:sym typeface="Hanken Grotesk"/>
              </a:rPr>
              <a:t>Overview</a:t>
            </a:r>
          </a:p>
        </p:txBody>
      </p:sp>
      <p:sp>
        <p:nvSpPr>
          <p:cNvPr id="501" name="Google Shape;501;p84"/>
          <p:cNvSpPr txBox="1">
            <a:spLocks noGrp="1"/>
          </p:cNvSpPr>
          <p:nvPr>
            <p:ph type="body" idx="3"/>
          </p:nvPr>
        </p:nvSpPr>
        <p:spPr>
          <a:xfrm>
            <a:off x="3268950" y="2132925"/>
            <a:ext cx="2606100" cy="2439000"/>
          </a:xfrm>
        </p:spPr>
        <p:txBody>
          <a:bodyPr spcFirstLastPara="1" wrap="square" lIns="137150" tIns="182875" rIns="137150" bIns="91425" anchor="t" anchorCtr="0">
            <a:normAutofit/>
          </a:bodyPr>
          <a:lstStyle/>
          <a:p>
            <a:pPr lvl="0">
              <a:spcAft>
                <a:spcPts val="600"/>
              </a:spcAft>
            </a:pPr>
            <a:r>
              <a:rPr lang="en" b="0" i="0" u="none" strike="noStrike" cap="none" dirty="0">
                <a:latin typeface="Garamond" panose="02020404030301010803" pitchFamily="18" charset="0"/>
                <a:ea typeface="Inconsolata" pitchFamily="1" charset="0"/>
                <a:sym typeface="Inter"/>
              </a:rPr>
              <a:t>PDFpedia supports multiple languages and can be easily integrated into existing workflows.</a:t>
            </a:r>
            <a:endParaRPr b="0" i="0" u="none" strike="noStrike" cap="none" dirty="0">
              <a:latin typeface="Garamond" panose="02020404030301010803" pitchFamily="18" charset="0"/>
              <a:ea typeface="Inconsolata" pitchFamily="1" charset="0"/>
              <a:sym typeface="Inter"/>
            </a:endParaRPr>
          </a:p>
        </p:txBody>
      </p:sp>
      <p:sp>
        <p:nvSpPr>
          <p:cNvPr id="502" name="Google Shape;502;p84"/>
          <p:cNvSpPr txBox="1">
            <a:spLocks noGrp="1"/>
          </p:cNvSpPr>
          <p:nvPr>
            <p:ph type="body" idx="5"/>
          </p:nvPr>
        </p:nvSpPr>
        <p:spPr>
          <a:xfrm>
            <a:off x="6080700" y="2132925"/>
            <a:ext cx="2606100" cy="2439000"/>
          </a:xfrm>
        </p:spPr>
        <p:txBody>
          <a:bodyPr spcFirstLastPara="1" wrap="square" lIns="137150" tIns="182875" rIns="137150" bIns="91425" anchor="t" anchorCtr="0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b="0" i="0" u="none" strike="noStrike" cap="none" dirty="0">
                <a:latin typeface="Garamond" panose="02020404030301010803" pitchFamily="18" charset="0"/>
                <a:ea typeface="Inconsolata" pitchFamily="1" charset="0"/>
                <a:sym typeface="Inter"/>
              </a:rPr>
              <a:t>It allows you to have natural conversations with your PDF documents, making it easier to extract information, generate answers, and more.</a:t>
            </a:r>
          </a:p>
        </p:txBody>
      </p:sp>
      <p:sp>
        <p:nvSpPr>
          <p:cNvPr id="505" name="Google Shape;505;p84"/>
          <p:cNvSpPr/>
          <p:nvPr/>
        </p:nvSpPr>
        <p:spPr>
          <a:xfrm>
            <a:off x="608070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/>
          <a:p>
            <a:pPr lvl="0">
              <a:lnSpc>
                <a:spcPct val="95000"/>
              </a:lnSpc>
              <a:spcAft>
                <a:spcPts val="600"/>
              </a:spcAft>
              <a:buClr>
                <a:schemeClr val="dk2"/>
              </a:buClr>
              <a:buSzPts val="1800"/>
            </a:pPr>
            <a:endParaRPr lang="en" sz="1200" b="0" i="0" u="none" strike="noStrike" cap="none" dirty="0"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pic>
        <p:nvPicPr>
          <p:cNvPr id="11" name="Graphic 10" descr="Users outline">
            <a:extLst>
              <a:ext uri="{FF2B5EF4-FFF2-40B4-BE49-F238E27FC236}">
                <a16:creationId xmlns:a16="http://schemas.microsoft.com/office/drawing/2014/main" id="{D9770FAF-FDE3-1713-B9C6-1A26B1814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4975" y="1481074"/>
            <a:ext cx="826725" cy="826725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E65D0E1-A48C-AE27-0B81-8E6DE2FF2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909" y="1498038"/>
            <a:ext cx="643682" cy="572700"/>
          </a:xfrm>
          <a:prstGeom prst="rect">
            <a:avLst/>
          </a:prstGeom>
        </p:spPr>
      </p:pic>
      <p:pic>
        <p:nvPicPr>
          <p:cNvPr id="15" name="Picture 14" descr="A black background with a black square">
            <a:extLst>
              <a:ext uri="{FF2B5EF4-FFF2-40B4-BE49-F238E27FC236}">
                <a16:creationId xmlns:a16="http://schemas.microsoft.com/office/drawing/2014/main" id="{C790CF4D-8071-D4D4-1B0E-EB3710BFA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046" y="1503578"/>
            <a:ext cx="643681" cy="643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lus Light">
  <a:themeElements>
    <a:clrScheme name="Custom">
      <a:dk1>
        <a:srgbClr val="000000"/>
      </a:dk1>
      <a:lt1>
        <a:srgbClr val="F2EBE6"/>
      </a:lt1>
      <a:dk2>
        <a:srgbClr val="636B61"/>
      </a:dk2>
      <a:lt2>
        <a:srgbClr val="F2EBE6"/>
      </a:lt2>
      <a:accent1>
        <a:srgbClr val="8E6DD9"/>
      </a:accent1>
      <a:accent2>
        <a:srgbClr val="C6CC7B"/>
      </a:accent2>
      <a:accent3>
        <a:srgbClr val="5D7785"/>
      </a:accent3>
      <a:accent4>
        <a:srgbClr val="483338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lus Light">
  <a:themeElements>
    <a:clrScheme name="Custom">
      <a:dk1>
        <a:srgbClr val="000000"/>
      </a:dk1>
      <a:lt1>
        <a:srgbClr val="F2EBE6"/>
      </a:lt1>
      <a:dk2>
        <a:srgbClr val="636B61"/>
      </a:dk2>
      <a:lt2>
        <a:srgbClr val="F2EBE6"/>
      </a:lt2>
      <a:accent1>
        <a:srgbClr val="8E6DD9"/>
      </a:accent1>
      <a:accent2>
        <a:srgbClr val="C6CC7B"/>
      </a:accent2>
      <a:accent3>
        <a:srgbClr val="5D7785"/>
      </a:accent3>
      <a:accent4>
        <a:srgbClr val="483338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68" row="14">
    <wetp:webextensionref xmlns:r="http://schemas.openxmlformats.org/officeDocument/2006/relationships" r:id="rId1"/>
  </wetp:taskpane>
  <wetp:taskpane dockstate="right" visibility="0" width="686" row="4">
    <wetp:webextensionref xmlns:r="http://schemas.openxmlformats.org/officeDocument/2006/relationships" r:id="rId2"/>
  </wetp:taskpane>
  <wetp:taskpane dockstate="right" visibility="0" width="350" row="11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D53C1B5C-FFC0-4CB2-9353-A279C1ABAEDF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058A167-7786-4F7A-9984-38168BD2BBD7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7F50B470-DF3F-42E3-B7E2-C40EF860D748}">
  <we:reference id="wa200003964" version="1.0.0.0" store="en-US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E93D08F8FAB1448EAA8576E06736D7" ma:contentTypeVersion="3" ma:contentTypeDescription="Create a new document." ma:contentTypeScope="" ma:versionID="170372869e07d4a1805b9d4b6f6d1320">
  <xsd:schema xmlns:xsd="http://www.w3.org/2001/XMLSchema" xmlns:xs="http://www.w3.org/2001/XMLSchema" xmlns:p="http://schemas.microsoft.com/office/2006/metadata/properties" xmlns:ns3="b74e6d0d-3eb3-4a80-beef-557c5cee2b74" targetNamespace="http://schemas.microsoft.com/office/2006/metadata/properties" ma:root="true" ma:fieldsID="c60a91bbbdb124fe42a3aa0849f98a2c" ns3:_="">
    <xsd:import namespace="b74e6d0d-3eb3-4a80-beef-557c5cee2b7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4e6d0d-3eb3-4a80-beef-557c5cee2b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F4F5DB7-64D4-4E86-9C4A-5DE578AEB93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b74e6d0d-3eb3-4a80-beef-557c5cee2b74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E9DEBF-2230-44FF-9306-A70F342761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7E8D73-6063-4152-AB9E-19C1E3C9EED5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1048</Words>
  <Application>Microsoft Office PowerPoint</Application>
  <PresentationFormat>On-screen Show (16:9)</PresentationFormat>
  <Paragraphs>110</Paragraphs>
  <Slides>13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Hanken Grotesk</vt:lpstr>
      <vt:lpstr>Lora SemiBold</vt:lpstr>
      <vt:lpstr>Times New Roman</vt:lpstr>
      <vt:lpstr>Hanken Grotesk SemiBold</vt:lpstr>
      <vt:lpstr>Inter</vt:lpstr>
      <vt:lpstr>Arial</vt:lpstr>
      <vt:lpstr>Calibri</vt:lpstr>
      <vt:lpstr>Garamond</vt:lpstr>
      <vt:lpstr>Inconsolata</vt:lpstr>
      <vt:lpstr>Goudy Old Style</vt:lpstr>
      <vt:lpstr>Lora</vt:lpstr>
      <vt:lpstr>Simple Light</vt:lpstr>
      <vt:lpstr>Plus Light</vt:lpstr>
      <vt:lpstr>Plus Light</vt:lpstr>
      <vt:lpstr>PowerPoint Presentation</vt:lpstr>
      <vt:lpstr>Introducing  PDFpedia</vt:lpstr>
      <vt:lpstr>Agenda</vt:lpstr>
      <vt:lpstr>What is PDFpedia?</vt:lpstr>
      <vt:lpstr>Key Features of PDFpedia</vt:lpstr>
      <vt:lpstr>Workflow</vt:lpstr>
      <vt:lpstr>Tech Stack of PDFpedia</vt:lpstr>
      <vt:lpstr>Significance and Excitement of PDFpedia</vt:lpstr>
      <vt:lpstr>Overview</vt:lpstr>
      <vt:lpstr>Future Features</vt:lpstr>
      <vt:lpstr>Questions &amp; Discussion</vt:lpstr>
      <vt:lpstr>Questions &amp; Discussion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PDF-pedia</dc:title>
  <dc:creator>Bhaskar Pandey</dc:creator>
  <cp:lastModifiedBy>BHASKAR PANDEY</cp:lastModifiedBy>
  <cp:revision>11</cp:revision>
  <dcterms:modified xsi:type="dcterms:W3CDTF">2023-10-19T08:04:46Z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0x010100E0E93D08F8FAB1448EAA8576E06736D7</vt:lpwstr>
  </property>
</Properties>
</file>